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36" r:id="rId2"/>
    <p:sldId id="257" r:id="rId3"/>
    <p:sldId id="294" r:id="rId4"/>
    <p:sldId id="297" r:id="rId5"/>
    <p:sldId id="316" r:id="rId6"/>
    <p:sldId id="313" r:id="rId7"/>
    <p:sldId id="315" r:id="rId8"/>
    <p:sldId id="317" r:id="rId9"/>
    <p:sldId id="318" r:id="rId10"/>
    <p:sldId id="319" r:id="rId11"/>
    <p:sldId id="333" r:id="rId12"/>
    <p:sldId id="320" r:id="rId13"/>
    <p:sldId id="322" r:id="rId14"/>
    <p:sldId id="327" r:id="rId15"/>
    <p:sldId id="321" r:id="rId16"/>
    <p:sldId id="334" r:id="rId17"/>
    <p:sldId id="328" r:id="rId18"/>
    <p:sldId id="329" r:id="rId19"/>
    <p:sldId id="330" r:id="rId20"/>
    <p:sldId id="331" r:id="rId21"/>
    <p:sldId id="335" r:id="rId22"/>
    <p:sldId id="332" r:id="rId23"/>
    <p:sldId id="312" r:id="rId24"/>
    <p:sldId id="311" r:id="rId25"/>
  </p:sldIdLst>
  <p:sldSz cx="12192000" cy="6858000"/>
  <p:notesSz cx="6858000" cy="9144000"/>
  <p:defaultTextStyle>
    <a:defPPr>
      <a:defRPr lang="en-L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2"/>
    <p:restoredTop sz="96405"/>
  </p:normalViewPr>
  <p:slideViewPr>
    <p:cSldViewPr snapToGrid="0">
      <p:cViewPr varScale="1">
        <p:scale>
          <a:sx n="169" d="100"/>
          <a:sy n="169" d="100"/>
        </p:scale>
        <p:origin x="232"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F569E-B352-5F4B-81DE-4B7ACABEE61B}" type="datetimeFigureOut">
              <a:rPr lang="en-LU" smtClean="0"/>
              <a:t>23/05/2024</a:t>
            </a:fld>
            <a:endParaRPr lang="en-L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3BE60-634E-6B4C-8DF0-357D1D1871C2}" type="slidenum">
              <a:rPr lang="en-LU" smtClean="0"/>
              <a:t>‹#›</a:t>
            </a:fld>
            <a:endParaRPr lang="en-LU"/>
          </a:p>
        </p:txBody>
      </p:sp>
    </p:spTree>
    <p:extLst>
      <p:ext uri="{BB962C8B-B14F-4D97-AF65-F5344CB8AC3E}">
        <p14:creationId xmlns:p14="http://schemas.microsoft.com/office/powerpoint/2010/main" val="126018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7CFA-365E-242D-1D38-DF53755F1A8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U"/>
          </a:p>
        </p:txBody>
      </p:sp>
      <p:sp>
        <p:nvSpPr>
          <p:cNvPr id="3" name="Subtitle 2">
            <a:extLst>
              <a:ext uri="{FF2B5EF4-FFF2-40B4-BE49-F238E27FC236}">
                <a16:creationId xmlns:a16="http://schemas.microsoft.com/office/drawing/2014/main" id="{0FF6ADDC-8FAE-1AE2-A2F1-4CD28B7FE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U"/>
          </a:p>
        </p:txBody>
      </p:sp>
      <p:sp>
        <p:nvSpPr>
          <p:cNvPr id="4" name="Date Placeholder 3">
            <a:extLst>
              <a:ext uri="{FF2B5EF4-FFF2-40B4-BE49-F238E27FC236}">
                <a16:creationId xmlns:a16="http://schemas.microsoft.com/office/drawing/2014/main" id="{244E55F1-AA0D-20F4-ECD1-C852641AF10E}"/>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A1C04674-A68F-31DF-C9D8-64FFCF310003}"/>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CE1EF86A-4210-7176-46B1-C9FE339653A1}"/>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865704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FB29-3998-9533-143F-6F5AC26816E0}"/>
              </a:ext>
            </a:extLst>
          </p:cNvPr>
          <p:cNvSpPr>
            <a:spLocks noGrp="1"/>
          </p:cNvSpPr>
          <p:nvPr>
            <p:ph type="title"/>
          </p:nvPr>
        </p:nvSpPr>
        <p:spPr/>
        <p:txBody>
          <a:bodyPr/>
          <a:lstStyle/>
          <a:p>
            <a:r>
              <a:rPr lang="en-GB"/>
              <a:t>Click to edit Master title style</a:t>
            </a:r>
            <a:endParaRPr lang="en-LU"/>
          </a:p>
        </p:txBody>
      </p:sp>
      <p:sp>
        <p:nvSpPr>
          <p:cNvPr id="3" name="Vertical Text Placeholder 2">
            <a:extLst>
              <a:ext uri="{FF2B5EF4-FFF2-40B4-BE49-F238E27FC236}">
                <a16:creationId xmlns:a16="http://schemas.microsoft.com/office/drawing/2014/main" id="{ECF845CB-7276-B36C-0DE6-0390D504A1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CD0DDD14-2520-4612-E8C9-A245370DAB22}"/>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3D12CEBF-7228-B398-0641-D5E347288733}"/>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129D681F-4881-A07C-D0D1-204AF7813E79}"/>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409237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E9169C-E77E-5C66-C8C9-E50BA79FDB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U"/>
          </a:p>
        </p:txBody>
      </p:sp>
      <p:sp>
        <p:nvSpPr>
          <p:cNvPr id="3" name="Vertical Text Placeholder 2">
            <a:extLst>
              <a:ext uri="{FF2B5EF4-FFF2-40B4-BE49-F238E27FC236}">
                <a16:creationId xmlns:a16="http://schemas.microsoft.com/office/drawing/2014/main" id="{712DBB85-8F81-3280-3A93-6C82738458C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E41FFB61-8FE6-FC5C-43F5-2EADED1CD9F8}"/>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6CE22228-0434-F805-5188-2E9D147B3D2D}"/>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7F35EAA8-44FD-428E-4B03-1941306809DE}"/>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188508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AFBA-02A7-1DAD-7250-C3943F6034A2}"/>
              </a:ext>
            </a:extLst>
          </p:cNvPr>
          <p:cNvSpPr>
            <a:spLocks noGrp="1"/>
          </p:cNvSpPr>
          <p:nvPr>
            <p:ph type="title"/>
          </p:nvPr>
        </p:nvSpPr>
        <p:spPr/>
        <p:txBody>
          <a:bodyPr/>
          <a:lstStyle/>
          <a:p>
            <a:r>
              <a:rPr lang="en-GB"/>
              <a:t>Click to edit Master title style</a:t>
            </a:r>
            <a:endParaRPr lang="en-LU"/>
          </a:p>
        </p:txBody>
      </p:sp>
      <p:sp>
        <p:nvSpPr>
          <p:cNvPr id="3" name="Content Placeholder 2">
            <a:extLst>
              <a:ext uri="{FF2B5EF4-FFF2-40B4-BE49-F238E27FC236}">
                <a16:creationId xmlns:a16="http://schemas.microsoft.com/office/drawing/2014/main" id="{6D0FBF9C-F09C-3CE4-D79D-BF671E9324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2F333C1A-7644-3C99-1219-FD357A0F0BD7}"/>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828DC4DC-8113-E4E8-C51E-0FC4215E4C8E}"/>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0E1830F8-4F9A-8CBA-E1A8-5634309B5D7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1465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AAAC-B0FE-46E0-CB80-A3F1BC77214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U"/>
          </a:p>
        </p:txBody>
      </p:sp>
      <p:sp>
        <p:nvSpPr>
          <p:cNvPr id="3" name="Text Placeholder 2">
            <a:extLst>
              <a:ext uri="{FF2B5EF4-FFF2-40B4-BE49-F238E27FC236}">
                <a16:creationId xmlns:a16="http://schemas.microsoft.com/office/drawing/2014/main" id="{E5C226D0-7B47-E132-736F-E69642773E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7D1D11-185B-2DF6-6E29-F86796CB9041}"/>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F5E0658C-8335-EA8B-9581-F4502FB474CE}"/>
              </a:ext>
            </a:extLst>
          </p:cNvPr>
          <p:cNvSpPr>
            <a:spLocks noGrp="1"/>
          </p:cNvSpPr>
          <p:nvPr>
            <p:ph type="ftr" sz="quarter" idx="11"/>
          </p:nvPr>
        </p:nvSpPr>
        <p:spPr/>
        <p:txBody>
          <a:bodyPr/>
          <a:lstStyle/>
          <a:p>
            <a:endParaRPr lang="en-LU"/>
          </a:p>
        </p:txBody>
      </p:sp>
      <p:sp>
        <p:nvSpPr>
          <p:cNvPr id="6" name="Slide Number Placeholder 5">
            <a:extLst>
              <a:ext uri="{FF2B5EF4-FFF2-40B4-BE49-F238E27FC236}">
                <a16:creationId xmlns:a16="http://schemas.microsoft.com/office/drawing/2014/main" id="{AC197F06-3E30-A9CD-0C16-96B356BBDD0B}"/>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27317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5B2C-0E40-F549-D625-1124F5B7BFDC}"/>
              </a:ext>
            </a:extLst>
          </p:cNvPr>
          <p:cNvSpPr>
            <a:spLocks noGrp="1"/>
          </p:cNvSpPr>
          <p:nvPr>
            <p:ph type="title"/>
          </p:nvPr>
        </p:nvSpPr>
        <p:spPr/>
        <p:txBody>
          <a:bodyPr/>
          <a:lstStyle/>
          <a:p>
            <a:r>
              <a:rPr lang="en-GB"/>
              <a:t>Click to edit Master title style</a:t>
            </a:r>
            <a:endParaRPr lang="en-LU"/>
          </a:p>
        </p:txBody>
      </p:sp>
      <p:sp>
        <p:nvSpPr>
          <p:cNvPr id="3" name="Content Placeholder 2">
            <a:extLst>
              <a:ext uri="{FF2B5EF4-FFF2-40B4-BE49-F238E27FC236}">
                <a16:creationId xmlns:a16="http://schemas.microsoft.com/office/drawing/2014/main" id="{985645EC-A762-A669-2007-2219DA8BD6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Content Placeholder 3">
            <a:extLst>
              <a:ext uri="{FF2B5EF4-FFF2-40B4-BE49-F238E27FC236}">
                <a16:creationId xmlns:a16="http://schemas.microsoft.com/office/drawing/2014/main" id="{CF3BC7FC-EF0E-3959-6834-9620DCDC03A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5" name="Date Placeholder 4">
            <a:extLst>
              <a:ext uri="{FF2B5EF4-FFF2-40B4-BE49-F238E27FC236}">
                <a16:creationId xmlns:a16="http://schemas.microsoft.com/office/drawing/2014/main" id="{D7D338C6-423A-53DB-38AF-FF06A18F09E8}"/>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85F1E7A7-D0D2-7951-85AA-E01150C0BE4C}"/>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5B33A5A3-86BC-EDE2-F7A5-B71D7C6E8952}"/>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127968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2495-79CB-B4CA-4EFC-E8A48AFE16B8}"/>
              </a:ext>
            </a:extLst>
          </p:cNvPr>
          <p:cNvSpPr>
            <a:spLocks noGrp="1"/>
          </p:cNvSpPr>
          <p:nvPr>
            <p:ph type="title"/>
          </p:nvPr>
        </p:nvSpPr>
        <p:spPr>
          <a:xfrm>
            <a:off x="839788" y="365125"/>
            <a:ext cx="10515600" cy="1325563"/>
          </a:xfrm>
        </p:spPr>
        <p:txBody>
          <a:bodyPr/>
          <a:lstStyle/>
          <a:p>
            <a:r>
              <a:rPr lang="en-GB"/>
              <a:t>Click to edit Master title style</a:t>
            </a:r>
            <a:endParaRPr lang="en-LU"/>
          </a:p>
        </p:txBody>
      </p:sp>
      <p:sp>
        <p:nvSpPr>
          <p:cNvPr id="3" name="Text Placeholder 2">
            <a:extLst>
              <a:ext uri="{FF2B5EF4-FFF2-40B4-BE49-F238E27FC236}">
                <a16:creationId xmlns:a16="http://schemas.microsoft.com/office/drawing/2014/main" id="{4CF00A44-B2AE-B2BC-0633-8D2986A51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4A95FF-BD4B-81BB-EA34-9C45B2D036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5" name="Text Placeholder 4">
            <a:extLst>
              <a:ext uri="{FF2B5EF4-FFF2-40B4-BE49-F238E27FC236}">
                <a16:creationId xmlns:a16="http://schemas.microsoft.com/office/drawing/2014/main" id="{C0F21E80-BB76-7D17-9C5E-D6028B893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0EFB02-828F-2133-910B-2BAA9C1FC40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7" name="Date Placeholder 6">
            <a:extLst>
              <a:ext uri="{FF2B5EF4-FFF2-40B4-BE49-F238E27FC236}">
                <a16:creationId xmlns:a16="http://schemas.microsoft.com/office/drawing/2014/main" id="{EC86182E-6FCE-3FDF-440F-C611E3527DBE}"/>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8" name="Footer Placeholder 7">
            <a:extLst>
              <a:ext uri="{FF2B5EF4-FFF2-40B4-BE49-F238E27FC236}">
                <a16:creationId xmlns:a16="http://schemas.microsoft.com/office/drawing/2014/main" id="{4A9603A9-BFA5-2D71-D399-141D25F04F57}"/>
              </a:ext>
            </a:extLst>
          </p:cNvPr>
          <p:cNvSpPr>
            <a:spLocks noGrp="1"/>
          </p:cNvSpPr>
          <p:nvPr>
            <p:ph type="ftr" sz="quarter" idx="11"/>
          </p:nvPr>
        </p:nvSpPr>
        <p:spPr/>
        <p:txBody>
          <a:bodyPr/>
          <a:lstStyle/>
          <a:p>
            <a:endParaRPr lang="en-LU"/>
          </a:p>
        </p:txBody>
      </p:sp>
      <p:sp>
        <p:nvSpPr>
          <p:cNvPr id="9" name="Slide Number Placeholder 8">
            <a:extLst>
              <a:ext uri="{FF2B5EF4-FFF2-40B4-BE49-F238E27FC236}">
                <a16:creationId xmlns:a16="http://schemas.microsoft.com/office/drawing/2014/main" id="{A39BF226-2624-B231-1367-448B14335B59}"/>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70467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995D-ABAC-C7A2-882A-46F5867CEAC9}"/>
              </a:ext>
            </a:extLst>
          </p:cNvPr>
          <p:cNvSpPr>
            <a:spLocks noGrp="1"/>
          </p:cNvSpPr>
          <p:nvPr>
            <p:ph type="title"/>
          </p:nvPr>
        </p:nvSpPr>
        <p:spPr/>
        <p:txBody>
          <a:bodyPr/>
          <a:lstStyle/>
          <a:p>
            <a:r>
              <a:rPr lang="en-GB"/>
              <a:t>Click to edit Master title style</a:t>
            </a:r>
            <a:endParaRPr lang="en-LU"/>
          </a:p>
        </p:txBody>
      </p:sp>
      <p:sp>
        <p:nvSpPr>
          <p:cNvPr id="3" name="Date Placeholder 2">
            <a:extLst>
              <a:ext uri="{FF2B5EF4-FFF2-40B4-BE49-F238E27FC236}">
                <a16:creationId xmlns:a16="http://schemas.microsoft.com/office/drawing/2014/main" id="{592803D3-1DBB-DD3B-90E6-8FE10E906E0D}"/>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4" name="Footer Placeholder 3">
            <a:extLst>
              <a:ext uri="{FF2B5EF4-FFF2-40B4-BE49-F238E27FC236}">
                <a16:creationId xmlns:a16="http://schemas.microsoft.com/office/drawing/2014/main" id="{74D32C6A-DDA3-FA51-B430-1FF18D84FFC5}"/>
              </a:ext>
            </a:extLst>
          </p:cNvPr>
          <p:cNvSpPr>
            <a:spLocks noGrp="1"/>
          </p:cNvSpPr>
          <p:nvPr>
            <p:ph type="ftr" sz="quarter" idx="11"/>
          </p:nvPr>
        </p:nvSpPr>
        <p:spPr/>
        <p:txBody>
          <a:bodyPr/>
          <a:lstStyle/>
          <a:p>
            <a:endParaRPr lang="en-LU"/>
          </a:p>
        </p:txBody>
      </p:sp>
      <p:sp>
        <p:nvSpPr>
          <p:cNvPr id="5" name="Slide Number Placeholder 4">
            <a:extLst>
              <a:ext uri="{FF2B5EF4-FFF2-40B4-BE49-F238E27FC236}">
                <a16:creationId xmlns:a16="http://schemas.microsoft.com/office/drawing/2014/main" id="{ADD78D1D-B4DC-6CE5-8F02-143B2AE52D4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5242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26E0FB-8700-46E8-8496-69F4EBDD609F}"/>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3" name="Footer Placeholder 2">
            <a:extLst>
              <a:ext uri="{FF2B5EF4-FFF2-40B4-BE49-F238E27FC236}">
                <a16:creationId xmlns:a16="http://schemas.microsoft.com/office/drawing/2014/main" id="{520F0A2A-F343-085E-1628-9270C11095E0}"/>
              </a:ext>
            </a:extLst>
          </p:cNvPr>
          <p:cNvSpPr>
            <a:spLocks noGrp="1"/>
          </p:cNvSpPr>
          <p:nvPr>
            <p:ph type="ftr" sz="quarter" idx="11"/>
          </p:nvPr>
        </p:nvSpPr>
        <p:spPr/>
        <p:txBody>
          <a:bodyPr/>
          <a:lstStyle/>
          <a:p>
            <a:endParaRPr lang="en-LU"/>
          </a:p>
        </p:txBody>
      </p:sp>
      <p:sp>
        <p:nvSpPr>
          <p:cNvPr id="4" name="Slide Number Placeholder 3">
            <a:extLst>
              <a:ext uri="{FF2B5EF4-FFF2-40B4-BE49-F238E27FC236}">
                <a16:creationId xmlns:a16="http://schemas.microsoft.com/office/drawing/2014/main" id="{745F1378-194B-337C-54D8-7AD829746BB3}"/>
              </a:ext>
            </a:extLst>
          </p:cNvPr>
          <p:cNvSpPr>
            <a:spLocks noGrp="1"/>
          </p:cNvSpPr>
          <p:nvPr>
            <p:ph type="sldNum" sz="quarter" idx="12"/>
          </p:nvPr>
        </p:nvSpPr>
        <p:spPr/>
        <p:txBody>
          <a:bodyPr/>
          <a:lstStyle/>
          <a:p>
            <a:fld id="{AF84A215-EF3E-4F46-ACA7-0C87150C64EA}" type="slidenum">
              <a:rPr lang="en-LU" smtClean="0"/>
              <a:t>‹#›</a:t>
            </a:fld>
            <a:endParaRPr lang="en-LU"/>
          </a:p>
        </p:txBody>
      </p:sp>
      <p:grpSp>
        <p:nvGrpSpPr>
          <p:cNvPr id="5" name="Group 4">
            <a:extLst>
              <a:ext uri="{FF2B5EF4-FFF2-40B4-BE49-F238E27FC236}">
                <a16:creationId xmlns:a16="http://schemas.microsoft.com/office/drawing/2014/main" id="{32B31428-5C97-62F8-24DA-F5F68FFB133F}"/>
              </a:ext>
            </a:extLst>
          </p:cNvPr>
          <p:cNvGrpSpPr/>
          <p:nvPr userDrawn="1"/>
        </p:nvGrpSpPr>
        <p:grpSpPr>
          <a:xfrm>
            <a:off x="0" y="0"/>
            <a:ext cx="12192000" cy="875432"/>
            <a:chOff x="0" y="0"/>
            <a:chExt cx="12192000" cy="875432"/>
          </a:xfrm>
        </p:grpSpPr>
        <p:sp>
          <p:nvSpPr>
            <p:cNvPr id="6" name="Rectangle 5">
              <a:extLst>
                <a:ext uri="{FF2B5EF4-FFF2-40B4-BE49-F238E27FC236}">
                  <a16:creationId xmlns:a16="http://schemas.microsoft.com/office/drawing/2014/main" id="{D8B2BAA2-B312-C789-A3BB-9EF4150D25CE}"/>
                </a:ext>
              </a:extLst>
            </p:cNvPr>
            <p:cNvSpPr/>
            <p:nvPr/>
          </p:nvSpPr>
          <p:spPr>
            <a:xfrm>
              <a:off x="2240484" y="12790"/>
              <a:ext cx="9951515" cy="862642"/>
            </a:xfrm>
            <a:prstGeom prst="rect">
              <a:avLst/>
            </a:prstGeom>
            <a:gradFill>
              <a:gsLst>
                <a:gs pos="0">
                  <a:schemeClr val="tx1">
                    <a:lumMod val="75000"/>
                    <a:lumOff val="25000"/>
                    <a:alpha val="50000"/>
                  </a:schemeClr>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0B6FD77B-B481-6631-3AAF-BB80AA9C9104}"/>
                </a:ext>
              </a:extLst>
            </p:cNvPr>
            <p:cNvGrpSpPr/>
            <p:nvPr/>
          </p:nvGrpSpPr>
          <p:grpSpPr>
            <a:xfrm>
              <a:off x="0" y="0"/>
              <a:ext cx="12192000" cy="875432"/>
              <a:chOff x="0" y="-2521"/>
              <a:chExt cx="12192000" cy="875432"/>
            </a:xfrm>
          </p:grpSpPr>
          <p:grpSp>
            <p:nvGrpSpPr>
              <p:cNvPr id="9" name="Group 8">
                <a:extLst>
                  <a:ext uri="{FF2B5EF4-FFF2-40B4-BE49-F238E27FC236}">
                    <a16:creationId xmlns:a16="http://schemas.microsoft.com/office/drawing/2014/main" id="{4BEEB816-F722-9CC5-262C-9C50A4FB0931}"/>
                  </a:ext>
                </a:extLst>
              </p:cNvPr>
              <p:cNvGrpSpPr/>
              <p:nvPr/>
            </p:nvGrpSpPr>
            <p:grpSpPr>
              <a:xfrm>
                <a:off x="0" y="-2521"/>
                <a:ext cx="1416405" cy="866387"/>
                <a:chOff x="0" y="3873"/>
                <a:chExt cx="1416405" cy="866387"/>
              </a:xfrm>
            </p:grpSpPr>
            <p:sp>
              <p:nvSpPr>
                <p:cNvPr id="15" name="Rectangle 14">
                  <a:extLst>
                    <a:ext uri="{FF2B5EF4-FFF2-40B4-BE49-F238E27FC236}">
                      <a16:creationId xmlns:a16="http://schemas.microsoft.com/office/drawing/2014/main" id="{DE62CD22-2873-02DD-0791-D7858F9B4D11}"/>
                    </a:ext>
                  </a:extLst>
                </p:cNvPr>
                <p:cNvSpPr/>
                <p:nvPr/>
              </p:nvSpPr>
              <p:spPr>
                <a:xfrm>
                  <a:off x="0" y="3873"/>
                  <a:ext cx="1416405" cy="86638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ecgs_logo.pdf">
                  <a:extLst>
                    <a:ext uri="{FF2B5EF4-FFF2-40B4-BE49-F238E27FC236}">
                      <a16:creationId xmlns:a16="http://schemas.microsoft.com/office/drawing/2014/main" id="{39C77845-96B2-93C9-9E16-69BF2D963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4" y="92312"/>
                  <a:ext cx="750252" cy="754799"/>
                </a:xfrm>
                <a:prstGeom prst="rect">
                  <a:avLst/>
                </a:prstGeom>
              </p:spPr>
            </p:pic>
            <p:pic>
              <p:nvPicPr>
                <p:cNvPr id="17" name="Picture 16">
                  <a:extLst>
                    <a:ext uri="{FF2B5EF4-FFF2-40B4-BE49-F238E27FC236}">
                      <a16:creationId xmlns:a16="http://schemas.microsoft.com/office/drawing/2014/main" id="{DC70613C-E738-F73A-23CA-F294776EB3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0716" y="69163"/>
                  <a:ext cx="359052" cy="794367"/>
                </a:xfrm>
                <a:prstGeom prst="rect">
                  <a:avLst/>
                </a:prstGeom>
              </p:spPr>
            </p:pic>
          </p:grpSp>
          <p:grpSp>
            <p:nvGrpSpPr>
              <p:cNvPr id="10" name="Group 9">
                <a:extLst>
                  <a:ext uri="{FF2B5EF4-FFF2-40B4-BE49-F238E27FC236}">
                    <a16:creationId xmlns:a16="http://schemas.microsoft.com/office/drawing/2014/main" id="{52971329-9D9A-3528-6376-A4202DE13BD4}"/>
                  </a:ext>
                </a:extLst>
              </p:cNvPr>
              <p:cNvGrpSpPr/>
              <p:nvPr/>
            </p:nvGrpSpPr>
            <p:grpSpPr>
              <a:xfrm>
                <a:off x="10775595" y="-2521"/>
                <a:ext cx="1416405" cy="875432"/>
                <a:chOff x="10775595" y="-2521"/>
                <a:chExt cx="1416405" cy="875432"/>
              </a:xfrm>
            </p:grpSpPr>
            <p:sp>
              <p:nvSpPr>
                <p:cNvPr id="11" name="Rectangle 10">
                  <a:extLst>
                    <a:ext uri="{FF2B5EF4-FFF2-40B4-BE49-F238E27FC236}">
                      <a16:creationId xmlns:a16="http://schemas.microsoft.com/office/drawing/2014/main" id="{FC344858-0C84-4C65-4981-9F62297CB37C}"/>
                    </a:ext>
                  </a:extLst>
                </p:cNvPr>
                <p:cNvSpPr/>
                <p:nvPr/>
              </p:nvSpPr>
              <p:spPr>
                <a:xfrm>
                  <a:off x="10775595" y="-2521"/>
                  <a:ext cx="1416405" cy="8754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centre spatial de liège">
                  <a:extLst>
                    <a:ext uri="{FF2B5EF4-FFF2-40B4-BE49-F238E27FC236}">
                      <a16:creationId xmlns:a16="http://schemas.microsoft.com/office/drawing/2014/main" id="{B4440EA9-DEC4-5015-0AD6-B7C565263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98898" y="116413"/>
                  <a:ext cx="431314" cy="24272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5C8061DD-9F02-2EC5-BDF3-13B94E7E6B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951179" y="436293"/>
                  <a:ext cx="1174675" cy="301980"/>
                </a:xfrm>
                <a:prstGeom prst="rect">
                  <a:avLst/>
                </a:prstGeom>
                <a:solidFill>
                  <a:schemeClr val="bg1">
                    <a:alpha val="32000"/>
                  </a:schemeClr>
                </a:solidFill>
                <a:ln>
                  <a:noFill/>
                </a:ln>
                <a:effectLst/>
              </p:spPr>
            </p:pic>
            <p:pic>
              <p:nvPicPr>
                <p:cNvPr id="14" name="Picture 13">
                  <a:extLst>
                    <a:ext uri="{FF2B5EF4-FFF2-40B4-BE49-F238E27FC236}">
                      <a16:creationId xmlns:a16="http://schemas.microsoft.com/office/drawing/2014/main" id="{91AF03F2-8794-5B36-3F1B-1D7C8E1C5E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8278" y="57180"/>
                  <a:ext cx="850620" cy="361186"/>
                </a:xfrm>
                <a:prstGeom prst="rect">
                  <a:avLst/>
                </a:prstGeom>
              </p:spPr>
            </p:pic>
          </p:grpSp>
        </p:grpSp>
        <p:pic>
          <p:nvPicPr>
            <p:cNvPr id="8" name="Picture 7">
              <a:extLst>
                <a:ext uri="{FF2B5EF4-FFF2-40B4-BE49-F238E27FC236}">
                  <a16:creationId xmlns:a16="http://schemas.microsoft.com/office/drawing/2014/main" id="{C3DCEB7D-7CDE-1132-E557-3272D48910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432" y="212798"/>
              <a:ext cx="765810" cy="475615"/>
            </a:xfrm>
            <a:prstGeom prst="rect">
              <a:avLst/>
            </a:prstGeom>
          </p:spPr>
        </p:pic>
      </p:grpSp>
      <p:sp>
        <p:nvSpPr>
          <p:cNvPr id="18" name="Rectangle 17">
            <a:extLst>
              <a:ext uri="{FF2B5EF4-FFF2-40B4-BE49-F238E27FC236}">
                <a16:creationId xmlns:a16="http://schemas.microsoft.com/office/drawing/2014/main" id="{DD350190-A513-8D3E-2FBE-7D100A76EDFC}"/>
              </a:ext>
            </a:extLst>
          </p:cNvPr>
          <p:cNvSpPr/>
          <p:nvPr userDrawn="1"/>
        </p:nvSpPr>
        <p:spPr>
          <a:xfrm>
            <a:off x="0" y="6406190"/>
            <a:ext cx="12192000" cy="451810"/>
          </a:xfrm>
          <a:prstGeom prst="rect">
            <a:avLst/>
          </a:prstGeom>
          <a:gradFill>
            <a:gsLst>
              <a:gs pos="0">
                <a:schemeClr val="tx1">
                  <a:lumMod val="75000"/>
                  <a:lumOff val="25000"/>
                </a:schemeClr>
              </a:gs>
              <a:gs pos="100000">
                <a:schemeClr val="tx1">
                  <a:lumMod val="75000"/>
                  <a:lumOff val="25000"/>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4D9F181-F363-7AC8-26A1-A7C861D770FB}"/>
              </a:ext>
            </a:extLst>
          </p:cNvPr>
          <p:cNvSpPr/>
          <p:nvPr userDrawn="1"/>
        </p:nvSpPr>
        <p:spPr>
          <a:xfrm>
            <a:off x="144164" y="6497543"/>
            <a:ext cx="3049937" cy="276999"/>
          </a:xfrm>
          <a:prstGeom prst="rect">
            <a:avLst/>
          </a:prstGeom>
        </p:spPr>
        <p:txBody>
          <a:bodyPr wrap="none">
            <a:spAutoFit/>
          </a:bodyPr>
          <a:lstStyle/>
          <a:p>
            <a:r>
              <a:rPr lang="en-US" sz="1200" i="1" dirty="0">
                <a:solidFill>
                  <a:schemeClr val="bg1">
                    <a:lumMod val="85000"/>
                  </a:schemeClr>
                </a:solidFill>
                <a:latin typeface="Times" pitchFamily="2" charset="0"/>
              </a:rPr>
              <a:t>To crunch the SAR and </a:t>
            </a:r>
            <a:r>
              <a:rPr lang="en-US" sz="1200" i="1" dirty="0" err="1">
                <a:solidFill>
                  <a:schemeClr val="bg1">
                    <a:lumMod val="85000"/>
                  </a:schemeClr>
                </a:solidFill>
                <a:latin typeface="Times" pitchFamily="2" charset="0"/>
              </a:rPr>
              <a:t>InSAR</a:t>
            </a:r>
            <a:r>
              <a:rPr lang="en-US" sz="1200" i="1" dirty="0">
                <a:solidFill>
                  <a:schemeClr val="bg1">
                    <a:lumMod val="85000"/>
                  </a:schemeClr>
                </a:solidFill>
                <a:latin typeface="Times" pitchFamily="2" charset="0"/>
              </a:rPr>
              <a:t> mass processing</a:t>
            </a:r>
            <a:endParaRPr lang="en-US" sz="1200" dirty="0">
              <a:solidFill>
                <a:schemeClr val="bg1">
                  <a:lumMod val="85000"/>
                </a:schemeClr>
              </a:solidFill>
            </a:endParaRPr>
          </a:p>
        </p:txBody>
      </p:sp>
      <p:sp>
        <p:nvSpPr>
          <p:cNvPr id="20" name="Rectangle 19">
            <a:extLst>
              <a:ext uri="{FF2B5EF4-FFF2-40B4-BE49-F238E27FC236}">
                <a16:creationId xmlns:a16="http://schemas.microsoft.com/office/drawing/2014/main" id="{59C4EEE1-BB51-B9EE-450D-657BD30490EA}"/>
              </a:ext>
            </a:extLst>
          </p:cNvPr>
          <p:cNvSpPr/>
          <p:nvPr userDrawn="1"/>
        </p:nvSpPr>
        <p:spPr>
          <a:xfrm>
            <a:off x="11058463" y="6497543"/>
            <a:ext cx="989373" cy="276999"/>
          </a:xfrm>
          <a:prstGeom prst="rect">
            <a:avLst/>
          </a:prstGeom>
        </p:spPr>
        <p:txBody>
          <a:bodyPr wrap="none">
            <a:spAutoFit/>
          </a:bodyPr>
          <a:lstStyle/>
          <a:p>
            <a:r>
              <a:rPr lang="en-US" sz="1200" i="1" dirty="0" err="1">
                <a:solidFill>
                  <a:schemeClr val="bg1">
                    <a:lumMod val="85000"/>
                  </a:schemeClr>
                </a:solidFill>
                <a:latin typeface="Times" pitchFamily="2" charset="0"/>
              </a:rPr>
              <a:t>ndo@ecgs.lu</a:t>
            </a:r>
            <a:endParaRPr lang="en-US" sz="1200" dirty="0">
              <a:solidFill>
                <a:schemeClr val="bg1">
                  <a:lumMod val="85000"/>
                </a:schemeClr>
              </a:solidFill>
            </a:endParaRPr>
          </a:p>
        </p:txBody>
      </p:sp>
      <p:sp>
        <p:nvSpPr>
          <p:cNvPr id="21" name="Rectangle 20">
            <a:extLst>
              <a:ext uri="{FF2B5EF4-FFF2-40B4-BE49-F238E27FC236}">
                <a16:creationId xmlns:a16="http://schemas.microsoft.com/office/drawing/2014/main" id="{DB9AE05B-51B9-2BDF-2461-61835EFADE8F}"/>
              </a:ext>
            </a:extLst>
          </p:cNvPr>
          <p:cNvSpPr/>
          <p:nvPr userDrawn="1"/>
        </p:nvSpPr>
        <p:spPr>
          <a:xfrm>
            <a:off x="1" y="5216"/>
            <a:ext cx="12191999" cy="862642"/>
          </a:xfrm>
          <a:prstGeom prst="rect">
            <a:avLst/>
          </a:prstGeom>
          <a:solidFill>
            <a:srgbClr val="F6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2" name="Group 21">
            <a:extLst>
              <a:ext uri="{FF2B5EF4-FFF2-40B4-BE49-F238E27FC236}">
                <a16:creationId xmlns:a16="http://schemas.microsoft.com/office/drawing/2014/main" id="{C3B70E22-76FD-98FF-8034-AEA096FA6E67}"/>
              </a:ext>
            </a:extLst>
          </p:cNvPr>
          <p:cNvGrpSpPr/>
          <p:nvPr userDrawn="1"/>
        </p:nvGrpSpPr>
        <p:grpSpPr>
          <a:xfrm>
            <a:off x="0" y="-14068"/>
            <a:ext cx="12192000" cy="880455"/>
            <a:chOff x="0" y="0"/>
            <a:chExt cx="12192000" cy="880455"/>
          </a:xfrm>
        </p:grpSpPr>
        <p:sp>
          <p:nvSpPr>
            <p:cNvPr id="23" name="Rectangle 22">
              <a:extLst>
                <a:ext uri="{FF2B5EF4-FFF2-40B4-BE49-F238E27FC236}">
                  <a16:creationId xmlns:a16="http://schemas.microsoft.com/office/drawing/2014/main" id="{412AFCF2-459D-6E93-CC2F-95B08A2404E1}"/>
                </a:ext>
              </a:extLst>
            </p:cNvPr>
            <p:cNvSpPr/>
            <p:nvPr/>
          </p:nvSpPr>
          <p:spPr>
            <a:xfrm>
              <a:off x="2240484" y="12790"/>
              <a:ext cx="9951515" cy="862642"/>
            </a:xfrm>
            <a:prstGeom prst="rect">
              <a:avLst/>
            </a:prstGeom>
            <a:gradFill>
              <a:gsLst>
                <a:gs pos="0">
                  <a:schemeClr val="tx1">
                    <a:lumMod val="75000"/>
                    <a:lumOff val="25000"/>
                    <a:alpha val="50000"/>
                  </a:schemeClr>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EFC278E3-37D2-DAA6-DF18-9562BE029AEB}"/>
                </a:ext>
              </a:extLst>
            </p:cNvPr>
            <p:cNvGrpSpPr/>
            <p:nvPr/>
          </p:nvGrpSpPr>
          <p:grpSpPr>
            <a:xfrm>
              <a:off x="0" y="0"/>
              <a:ext cx="12192000" cy="880455"/>
              <a:chOff x="0" y="-2521"/>
              <a:chExt cx="12192000" cy="880455"/>
            </a:xfrm>
          </p:grpSpPr>
          <p:grpSp>
            <p:nvGrpSpPr>
              <p:cNvPr id="26" name="Group 25">
                <a:extLst>
                  <a:ext uri="{FF2B5EF4-FFF2-40B4-BE49-F238E27FC236}">
                    <a16:creationId xmlns:a16="http://schemas.microsoft.com/office/drawing/2014/main" id="{BC098A9E-F7B2-7455-2FE9-A15533F3649B}"/>
                  </a:ext>
                </a:extLst>
              </p:cNvPr>
              <p:cNvGrpSpPr/>
              <p:nvPr/>
            </p:nvGrpSpPr>
            <p:grpSpPr>
              <a:xfrm>
                <a:off x="0" y="11547"/>
                <a:ext cx="1416405" cy="866387"/>
                <a:chOff x="0" y="17941"/>
                <a:chExt cx="1416405" cy="866387"/>
              </a:xfrm>
            </p:grpSpPr>
            <p:sp>
              <p:nvSpPr>
                <p:cNvPr id="32" name="Rectangle 31">
                  <a:extLst>
                    <a:ext uri="{FF2B5EF4-FFF2-40B4-BE49-F238E27FC236}">
                      <a16:creationId xmlns:a16="http://schemas.microsoft.com/office/drawing/2014/main" id="{F09752EF-4FBC-B35E-62C3-82885639F8B4}"/>
                    </a:ext>
                  </a:extLst>
                </p:cNvPr>
                <p:cNvSpPr/>
                <p:nvPr/>
              </p:nvSpPr>
              <p:spPr>
                <a:xfrm>
                  <a:off x="0" y="17941"/>
                  <a:ext cx="1416405" cy="86638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ecgs_logo.pdf">
                  <a:extLst>
                    <a:ext uri="{FF2B5EF4-FFF2-40B4-BE49-F238E27FC236}">
                      <a16:creationId xmlns:a16="http://schemas.microsoft.com/office/drawing/2014/main" id="{04924CE3-6100-A52E-A1EC-84BF9DC46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4" y="92312"/>
                  <a:ext cx="750252" cy="754799"/>
                </a:xfrm>
                <a:prstGeom prst="rect">
                  <a:avLst/>
                </a:prstGeom>
              </p:spPr>
            </p:pic>
            <p:pic>
              <p:nvPicPr>
                <p:cNvPr id="34" name="Picture 33">
                  <a:extLst>
                    <a:ext uri="{FF2B5EF4-FFF2-40B4-BE49-F238E27FC236}">
                      <a16:creationId xmlns:a16="http://schemas.microsoft.com/office/drawing/2014/main" id="{9F7A0C2E-583F-729D-51F3-35BA53EAD5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0716" y="69163"/>
                  <a:ext cx="359052" cy="794367"/>
                </a:xfrm>
                <a:prstGeom prst="rect">
                  <a:avLst/>
                </a:prstGeom>
              </p:spPr>
            </p:pic>
          </p:grpSp>
          <p:grpSp>
            <p:nvGrpSpPr>
              <p:cNvPr id="27" name="Group 26">
                <a:extLst>
                  <a:ext uri="{FF2B5EF4-FFF2-40B4-BE49-F238E27FC236}">
                    <a16:creationId xmlns:a16="http://schemas.microsoft.com/office/drawing/2014/main" id="{C2F82513-13B6-CCC4-D028-DA1D63767924}"/>
                  </a:ext>
                </a:extLst>
              </p:cNvPr>
              <p:cNvGrpSpPr/>
              <p:nvPr/>
            </p:nvGrpSpPr>
            <p:grpSpPr>
              <a:xfrm>
                <a:off x="10775595" y="-2521"/>
                <a:ext cx="1416405" cy="875432"/>
                <a:chOff x="10775595" y="-2521"/>
                <a:chExt cx="1416405" cy="875432"/>
              </a:xfrm>
            </p:grpSpPr>
            <p:sp>
              <p:nvSpPr>
                <p:cNvPr id="28" name="Rectangle 27">
                  <a:extLst>
                    <a:ext uri="{FF2B5EF4-FFF2-40B4-BE49-F238E27FC236}">
                      <a16:creationId xmlns:a16="http://schemas.microsoft.com/office/drawing/2014/main" id="{1474A362-5A85-9698-B8CE-1EF4BF749B26}"/>
                    </a:ext>
                  </a:extLst>
                </p:cNvPr>
                <p:cNvSpPr/>
                <p:nvPr/>
              </p:nvSpPr>
              <p:spPr>
                <a:xfrm>
                  <a:off x="10775595" y="-2521"/>
                  <a:ext cx="1416405" cy="8754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centre spatial de liège">
                  <a:extLst>
                    <a:ext uri="{FF2B5EF4-FFF2-40B4-BE49-F238E27FC236}">
                      <a16:creationId xmlns:a16="http://schemas.microsoft.com/office/drawing/2014/main" id="{1659C790-60AE-9968-1A7F-6BF7A52AA4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98898" y="116413"/>
                  <a:ext cx="431314" cy="24272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E31879EC-B99C-796A-B6B8-412BF42614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951179" y="436293"/>
                  <a:ext cx="1174675" cy="301980"/>
                </a:xfrm>
                <a:prstGeom prst="rect">
                  <a:avLst/>
                </a:prstGeom>
                <a:solidFill>
                  <a:schemeClr val="bg1">
                    <a:alpha val="32000"/>
                  </a:schemeClr>
                </a:solidFill>
                <a:ln>
                  <a:noFill/>
                </a:ln>
                <a:effectLst/>
              </p:spPr>
            </p:pic>
            <p:pic>
              <p:nvPicPr>
                <p:cNvPr id="31" name="Picture 30">
                  <a:extLst>
                    <a:ext uri="{FF2B5EF4-FFF2-40B4-BE49-F238E27FC236}">
                      <a16:creationId xmlns:a16="http://schemas.microsoft.com/office/drawing/2014/main" id="{963DF396-1DFB-D364-432B-1483C3034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8278" y="57180"/>
                  <a:ext cx="850620" cy="361186"/>
                </a:xfrm>
                <a:prstGeom prst="rect">
                  <a:avLst/>
                </a:prstGeom>
              </p:spPr>
            </p:pic>
          </p:grpSp>
        </p:grpSp>
        <p:pic>
          <p:nvPicPr>
            <p:cNvPr id="25" name="Picture 24">
              <a:extLst>
                <a:ext uri="{FF2B5EF4-FFF2-40B4-BE49-F238E27FC236}">
                  <a16:creationId xmlns:a16="http://schemas.microsoft.com/office/drawing/2014/main" id="{0EBC4AF0-3A13-5068-2435-99D99EDCA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432" y="212798"/>
              <a:ext cx="765810" cy="475615"/>
            </a:xfrm>
            <a:prstGeom prst="rect">
              <a:avLst/>
            </a:prstGeom>
          </p:spPr>
        </p:pic>
      </p:grpSp>
      <p:sp>
        <p:nvSpPr>
          <p:cNvPr id="35" name="Rectangle 34">
            <a:extLst>
              <a:ext uri="{FF2B5EF4-FFF2-40B4-BE49-F238E27FC236}">
                <a16:creationId xmlns:a16="http://schemas.microsoft.com/office/drawing/2014/main" id="{83B780E2-6D31-0042-C1B2-2DB16B56DDB5}"/>
              </a:ext>
            </a:extLst>
          </p:cNvPr>
          <p:cNvSpPr/>
          <p:nvPr userDrawn="1"/>
        </p:nvSpPr>
        <p:spPr>
          <a:xfrm>
            <a:off x="0" y="6397767"/>
            <a:ext cx="12192000" cy="451810"/>
          </a:xfrm>
          <a:prstGeom prst="rect">
            <a:avLst/>
          </a:prstGeom>
          <a:gradFill>
            <a:gsLst>
              <a:gs pos="0">
                <a:schemeClr val="tx1">
                  <a:lumMod val="75000"/>
                  <a:lumOff val="25000"/>
                </a:schemeClr>
              </a:gs>
              <a:gs pos="100000">
                <a:schemeClr val="tx1">
                  <a:lumMod val="75000"/>
                  <a:lumOff val="25000"/>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D40EE16-88C4-E08D-08BD-A0CFC55D7268}"/>
              </a:ext>
            </a:extLst>
          </p:cNvPr>
          <p:cNvSpPr/>
          <p:nvPr userDrawn="1"/>
        </p:nvSpPr>
        <p:spPr>
          <a:xfrm>
            <a:off x="144164" y="6497543"/>
            <a:ext cx="3049937" cy="276999"/>
          </a:xfrm>
          <a:prstGeom prst="rect">
            <a:avLst/>
          </a:prstGeom>
        </p:spPr>
        <p:txBody>
          <a:bodyPr wrap="none">
            <a:spAutoFit/>
          </a:bodyPr>
          <a:lstStyle/>
          <a:p>
            <a:r>
              <a:rPr lang="en-US" sz="1200" i="1" dirty="0">
                <a:solidFill>
                  <a:schemeClr val="bg1">
                    <a:lumMod val="85000"/>
                  </a:schemeClr>
                </a:solidFill>
                <a:latin typeface="Times" pitchFamily="2" charset="0"/>
              </a:rPr>
              <a:t>To crunch the SAR and </a:t>
            </a:r>
            <a:r>
              <a:rPr lang="en-US" sz="1200" i="1" dirty="0" err="1">
                <a:solidFill>
                  <a:schemeClr val="bg1">
                    <a:lumMod val="85000"/>
                  </a:schemeClr>
                </a:solidFill>
                <a:latin typeface="Times" pitchFamily="2" charset="0"/>
              </a:rPr>
              <a:t>InSAR</a:t>
            </a:r>
            <a:r>
              <a:rPr lang="en-US" sz="1200" i="1" dirty="0">
                <a:solidFill>
                  <a:schemeClr val="bg1">
                    <a:lumMod val="85000"/>
                  </a:schemeClr>
                </a:solidFill>
                <a:latin typeface="Times" pitchFamily="2" charset="0"/>
              </a:rPr>
              <a:t> mass processing</a:t>
            </a:r>
            <a:endParaRPr lang="en-US" sz="1200" dirty="0">
              <a:solidFill>
                <a:schemeClr val="bg1">
                  <a:lumMod val="85000"/>
                </a:schemeClr>
              </a:solidFill>
            </a:endParaRPr>
          </a:p>
        </p:txBody>
      </p:sp>
      <p:sp>
        <p:nvSpPr>
          <p:cNvPr id="37" name="Rectangle 36">
            <a:extLst>
              <a:ext uri="{FF2B5EF4-FFF2-40B4-BE49-F238E27FC236}">
                <a16:creationId xmlns:a16="http://schemas.microsoft.com/office/drawing/2014/main" id="{1688585F-5AE5-A011-113C-0D1611B16728}"/>
              </a:ext>
            </a:extLst>
          </p:cNvPr>
          <p:cNvSpPr/>
          <p:nvPr userDrawn="1"/>
        </p:nvSpPr>
        <p:spPr>
          <a:xfrm>
            <a:off x="10989110" y="6462067"/>
            <a:ext cx="989373" cy="276999"/>
          </a:xfrm>
          <a:prstGeom prst="rect">
            <a:avLst/>
          </a:prstGeom>
        </p:spPr>
        <p:txBody>
          <a:bodyPr wrap="none">
            <a:spAutoFit/>
          </a:bodyPr>
          <a:lstStyle/>
          <a:p>
            <a:r>
              <a:rPr lang="en-US" sz="1200" i="1" dirty="0" err="1">
                <a:solidFill>
                  <a:schemeClr val="bg1">
                    <a:lumMod val="85000"/>
                  </a:schemeClr>
                </a:solidFill>
                <a:latin typeface="Times" pitchFamily="2" charset="0"/>
              </a:rPr>
              <a:t>ndo@ecgs.lu</a:t>
            </a:r>
            <a:endParaRPr lang="en-US" sz="1200" dirty="0">
              <a:solidFill>
                <a:schemeClr val="bg1">
                  <a:lumMod val="85000"/>
                </a:schemeClr>
              </a:solidFill>
            </a:endParaRPr>
          </a:p>
        </p:txBody>
      </p:sp>
    </p:spTree>
    <p:extLst>
      <p:ext uri="{BB962C8B-B14F-4D97-AF65-F5344CB8AC3E}">
        <p14:creationId xmlns:p14="http://schemas.microsoft.com/office/powerpoint/2010/main" val="364429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A1CD-3C55-4A5A-1E28-749865FEA0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U"/>
          </a:p>
        </p:txBody>
      </p:sp>
      <p:sp>
        <p:nvSpPr>
          <p:cNvPr id="3" name="Content Placeholder 2">
            <a:extLst>
              <a:ext uri="{FF2B5EF4-FFF2-40B4-BE49-F238E27FC236}">
                <a16:creationId xmlns:a16="http://schemas.microsoft.com/office/drawing/2014/main" id="{22C63DA6-7E56-D32B-C7FE-BF71B6DA0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Text Placeholder 3">
            <a:extLst>
              <a:ext uri="{FF2B5EF4-FFF2-40B4-BE49-F238E27FC236}">
                <a16:creationId xmlns:a16="http://schemas.microsoft.com/office/drawing/2014/main" id="{6DC606A1-BC1A-2B40-02CC-84433204B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38AE72-850C-D1FF-9136-BAF909BDAB8C}"/>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72A958D5-6270-55D6-4BD2-DE7353A59DEE}"/>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7B1AC58F-4A22-CB38-9405-B33FC75712B6}"/>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399493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C8C2-0D07-DC4B-6FC0-128F3FAAFF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U"/>
          </a:p>
        </p:txBody>
      </p:sp>
      <p:sp>
        <p:nvSpPr>
          <p:cNvPr id="3" name="Picture Placeholder 2">
            <a:extLst>
              <a:ext uri="{FF2B5EF4-FFF2-40B4-BE49-F238E27FC236}">
                <a16:creationId xmlns:a16="http://schemas.microsoft.com/office/drawing/2014/main" id="{99318344-3971-FDE9-9FBD-4B06FB8D1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U"/>
          </a:p>
        </p:txBody>
      </p:sp>
      <p:sp>
        <p:nvSpPr>
          <p:cNvPr id="4" name="Text Placeholder 3">
            <a:extLst>
              <a:ext uri="{FF2B5EF4-FFF2-40B4-BE49-F238E27FC236}">
                <a16:creationId xmlns:a16="http://schemas.microsoft.com/office/drawing/2014/main" id="{A6C854B2-0CD4-2B1D-064B-6400F2338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E427B4-9931-6B6A-A3AA-6670E98A5807}"/>
              </a:ext>
            </a:extLst>
          </p:cNvPr>
          <p:cNvSpPr>
            <a:spLocks noGrp="1"/>
          </p:cNvSpPr>
          <p:nvPr>
            <p:ph type="dt" sz="half" idx="10"/>
          </p:nvPr>
        </p:nvSpPr>
        <p:spPr/>
        <p:txBody>
          <a:bodyPr/>
          <a:lstStyle/>
          <a:p>
            <a:fld id="{0E112735-BB93-0040-A398-391B61AAF891}" type="datetimeFigureOut">
              <a:rPr lang="en-LU" smtClean="0"/>
              <a:t>23/05/2024</a:t>
            </a:fld>
            <a:endParaRPr lang="en-LU"/>
          </a:p>
        </p:txBody>
      </p:sp>
      <p:sp>
        <p:nvSpPr>
          <p:cNvPr id="6" name="Footer Placeholder 5">
            <a:extLst>
              <a:ext uri="{FF2B5EF4-FFF2-40B4-BE49-F238E27FC236}">
                <a16:creationId xmlns:a16="http://schemas.microsoft.com/office/drawing/2014/main" id="{926D77FF-2A09-EBDD-D5CC-C8E0EC0552BD}"/>
              </a:ext>
            </a:extLst>
          </p:cNvPr>
          <p:cNvSpPr>
            <a:spLocks noGrp="1"/>
          </p:cNvSpPr>
          <p:nvPr>
            <p:ph type="ftr" sz="quarter" idx="11"/>
          </p:nvPr>
        </p:nvSpPr>
        <p:spPr/>
        <p:txBody>
          <a:bodyPr/>
          <a:lstStyle/>
          <a:p>
            <a:endParaRPr lang="en-LU"/>
          </a:p>
        </p:txBody>
      </p:sp>
      <p:sp>
        <p:nvSpPr>
          <p:cNvPr id="7" name="Slide Number Placeholder 6">
            <a:extLst>
              <a:ext uri="{FF2B5EF4-FFF2-40B4-BE49-F238E27FC236}">
                <a16:creationId xmlns:a16="http://schemas.microsoft.com/office/drawing/2014/main" id="{10059C91-BE74-BC9C-12A7-36655D01176A}"/>
              </a:ext>
            </a:extLst>
          </p:cNvPr>
          <p:cNvSpPr>
            <a:spLocks noGrp="1"/>
          </p:cNvSpPr>
          <p:nvPr>
            <p:ph type="sldNum" sz="quarter" idx="12"/>
          </p:nvPr>
        </p:nvSpPr>
        <p:spPr/>
        <p:txBody>
          <a:bodyPr/>
          <a:lstStyle/>
          <a:p>
            <a:fld id="{AF84A215-EF3E-4F46-ACA7-0C87150C64EA}" type="slidenum">
              <a:rPr lang="en-LU" smtClean="0"/>
              <a:t>‹#›</a:t>
            </a:fld>
            <a:endParaRPr lang="en-LU"/>
          </a:p>
        </p:txBody>
      </p:sp>
    </p:spTree>
    <p:extLst>
      <p:ext uri="{BB962C8B-B14F-4D97-AF65-F5344CB8AC3E}">
        <p14:creationId xmlns:p14="http://schemas.microsoft.com/office/powerpoint/2010/main" val="726057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2E9166-D0DF-D19F-8354-03C101227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U"/>
          </a:p>
        </p:txBody>
      </p:sp>
      <p:sp>
        <p:nvSpPr>
          <p:cNvPr id="3" name="Text Placeholder 2">
            <a:extLst>
              <a:ext uri="{FF2B5EF4-FFF2-40B4-BE49-F238E27FC236}">
                <a16:creationId xmlns:a16="http://schemas.microsoft.com/office/drawing/2014/main" id="{ACF0FE3F-6AD7-986E-9524-D3B51B340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U"/>
          </a:p>
        </p:txBody>
      </p:sp>
      <p:sp>
        <p:nvSpPr>
          <p:cNvPr id="4" name="Date Placeholder 3">
            <a:extLst>
              <a:ext uri="{FF2B5EF4-FFF2-40B4-BE49-F238E27FC236}">
                <a16:creationId xmlns:a16="http://schemas.microsoft.com/office/drawing/2014/main" id="{C358E80F-4052-D5D1-D479-BF3A4FB7C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12735-BB93-0040-A398-391B61AAF891}" type="datetimeFigureOut">
              <a:rPr lang="en-LU" smtClean="0"/>
              <a:t>23/05/2024</a:t>
            </a:fld>
            <a:endParaRPr lang="en-LU"/>
          </a:p>
        </p:txBody>
      </p:sp>
      <p:sp>
        <p:nvSpPr>
          <p:cNvPr id="5" name="Footer Placeholder 4">
            <a:extLst>
              <a:ext uri="{FF2B5EF4-FFF2-40B4-BE49-F238E27FC236}">
                <a16:creationId xmlns:a16="http://schemas.microsoft.com/office/drawing/2014/main" id="{B0E5C3E4-5F25-1997-82F7-5FCEDC0CB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U"/>
          </a:p>
        </p:txBody>
      </p:sp>
      <p:sp>
        <p:nvSpPr>
          <p:cNvPr id="6" name="Slide Number Placeholder 5">
            <a:extLst>
              <a:ext uri="{FF2B5EF4-FFF2-40B4-BE49-F238E27FC236}">
                <a16:creationId xmlns:a16="http://schemas.microsoft.com/office/drawing/2014/main" id="{ABE82DC9-9DCC-9936-07C0-E2D7826CC1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4A215-EF3E-4F46-ACA7-0C87150C64EA}" type="slidenum">
              <a:rPr lang="en-LU" smtClean="0"/>
              <a:t>‹#›</a:t>
            </a:fld>
            <a:endParaRPr lang="en-LU"/>
          </a:p>
        </p:txBody>
      </p:sp>
    </p:spTree>
    <p:extLst>
      <p:ext uri="{BB962C8B-B14F-4D97-AF65-F5344CB8AC3E}">
        <p14:creationId xmlns:p14="http://schemas.microsoft.com/office/powerpoint/2010/main" val="178274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scihub.copernicus.eu/dhus/#/home"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DCDFF63-D6AA-75BE-D041-0A7D0F7BFFB8}"/>
              </a:ext>
            </a:extLst>
          </p:cNvPr>
          <p:cNvSpPr txBox="1"/>
          <p:nvPr/>
        </p:nvSpPr>
        <p:spPr>
          <a:xfrm>
            <a:off x="917566" y="1702203"/>
            <a:ext cx="9610724" cy="1569660"/>
          </a:xfrm>
          <a:prstGeom prst="rect">
            <a:avLst/>
          </a:prstGeom>
          <a:noFill/>
        </p:spPr>
        <p:txBody>
          <a:bodyPr wrap="square">
            <a:spAutoFit/>
          </a:bodyPr>
          <a:lstStyle/>
          <a:p>
            <a:pPr algn="ctr"/>
            <a:r>
              <a:rPr lang="en-GB" sz="3200" b="1" dirty="0" err="1">
                <a:solidFill>
                  <a:srgbClr val="FF0000"/>
                </a:solidFill>
              </a:rPr>
              <a:t>AMSTer</a:t>
            </a:r>
            <a:r>
              <a:rPr lang="en-GB" sz="3200" b="1" dirty="0"/>
              <a:t> : </a:t>
            </a:r>
            <a:r>
              <a:rPr lang="en-GB" sz="3200" b="1" dirty="0">
                <a:solidFill>
                  <a:srgbClr val="000000"/>
                </a:solidFill>
                <a:effectLst/>
                <a:ea typeface="Arial Unicode MS" panose="020B0604020202020204" pitchFamily="34" charset="-128"/>
                <a:cs typeface="Arial Unicode MS" panose="020B0604020202020204" pitchFamily="34" charset="-128"/>
              </a:rPr>
              <a:t>SAR &amp; </a:t>
            </a:r>
            <a:r>
              <a:rPr lang="en-GB" sz="3200" b="1" dirty="0" err="1">
                <a:solidFill>
                  <a:srgbClr val="000000"/>
                </a:solidFill>
                <a:effectLst/>
                <a:ea typeface="Arial Unicode MS" panose="020B0604020202020204" pitchFamily="34" charset="-128"/>
                <a:cs typeface="Arial Unicode MS" panose="020B0604020202020204" pitchFamily="34" charset="-128"/>
              </a:rPr>
              <a:t>InSAR</a:t>
            </a:r>
            <a:r>
              <a:rPr lang="en-GB" sz="3200" b="1" dirty="0">
                <a:solidFill>
                  <a:srgbClr val="000000"/>
                </a:solidFill>
                <a:effectLst/>
                <a:ea typeface="Arial Unicode MS" panose="020B0604020202020204" pitchFamily="34" charset="-128"/>
                <a:cs typeface="Arial Unicode MS" panose="020B0604020202020204" pitchFamily="34" charset="-128"/>
              </a:rPr>
              <a:t> </a:t>
            </a:r>
            <a:r>
              <a:rPr lang="en-GB" sz="3200" b="1" dirty="0">
                <a:solidFill>
                  <a:srgbClr val="FF0000"/>
                </a:solidFill>
                <a:effectLst/>
                <a:ea typeface="Arial Unicode MS" panose="020B0604020202020204" pitchFamily="34" charset="-128"/>
                <a:cs typeface="Arial Unicode MS" panose="020B0604020202020204" pitchFamily="34" charset="-128"/>
              </a:rPr>
              <a:t>A</a:t>
            </a:r>
            <a:r>
              <a:rPr lang="en-GB" sz="3200" b="1" dirty="0">
                <a:solidFill>
                  <a:srgbClr val="000000"/>
                </a:solidFill>
                <a:effectLst/>
                <a:ea typeface="Arial Unicode MS" panose="020B0604020202020204" pitchFamily="34" charset="-128"/>
                <a:cs typeface="Arial Unicode MS" panose="020B0604020202020204" pitchFamily="34" charset="-128"/>
              </a:rPr>
              <a:t>utomated </a:t>
            </a:r>
            <a:r>
              <a:rPr lang="en-GB" sz="3200" b="1" dirty="0">
                <a:solidFill>
                  <a:srgbClr val="FF0000"/>
                </a:solidFill>
                <a:effectLst/>
                <a:ea typeface="Arial Unicode MS" panose="020B0604020202020204" pitchFamily="34" charset="-128"/>
                <a:cs typeface="Arial Unicode MS" panose="020B0604020202020204" pitchFamily="34" charset="-128"/>
              </a:rPr>
              <a:t>M</a:t>
            </a:r>
            <a:r>
              <a:rPr lang="en-GB" sz="3200" b="1" dirty="0">
                <a:solidFill>
                  <a:srgbClr val="000000"/>
                </a:solidFill>
                <a:effectLst/>
                <a:ea typeface="Arial Unicode MS" panose="020B0604020202020204" pitchFamily="34" charset="-128"/>
                <a:cs typeface="Arial Unicode MS" panose="020B0604020202020204" pitchFamily="34" charset="-128"/>
              </a:rPr>
              <a:t>ass processing </a:t>
            </a:r>
            <a:r>
              <a:rPr lang="en-GB" sz="3200" b="1" dirty="0">
                <a:solidFill>
                  <a:srgbClr val="FF0000"/>
                </a:solidFill>
                <a:effectLst/>
                <a:ea typeface="Arial Unicode MS" panose="020B0604020202020204" pitchFamily="34" charset="-128"/>
                <a:cs typeface="Arial Unicode MS" panose="020B0604020202020204" pitchFamily="34" charset="-128"/>
              </a:rPr>
              <a:t>S</a:t>
            </a:r>
            <a:r>
              <a:rPr lang="en-GB" sz="3200" b="1" dirty="0">
                <a:solidFill>
                  <a:srgbClr val="000000"/>
                </a:solidFill>
                <a:effectLst/>
                <a:ea typeface="Arial Unicode MS" panose="020B0604020202020204" pitchFamily="34" charset="-128"/>
                <a:cs typeface="Arial Unicode MS" panose="020B0604020202020204" pitchFamily="34" charset="-128"/>
              </a:rPr>
              <a:t>oftware for Multidimensional </a:t>
            </a:r>
            <a:r>
              <a:rPr lang="en-GB" sz="3200" b="1" dirty="0">
                <a:solidFill>
                  <a:srgbClr val="FF0000"/>
                </a:solidFill>
                <a:effectLst/>
                <a:ea typeface="Arial Unicode MS" panose="020B0604020202020204" pitchFamily="34" charset="-128"/>
                <a:cs typeface="Arial Unicode MS" panose="020B0604020202020204" pitchFamily="34" charset="-128"/>
              </a:rPr>
              <a:t>T</a:t>
            </a:r>
            <a:r>
              <a:rPr lang="en-GB" sz="3200" b="1" dirty="0">
                <a:solidFill>
                  <a:srgbClr val="000000"/>
                </a:solidFill>
                <a:effectLst/>
                <a:ea typeface="Arial Unicode MS" panose="020B0604020202020204" pitchFamily="34" charset="-128"/>
                <a:cs typeface="Arial Unicode MS" panose="020B0604020202020204" pitchFamily="34" charset="-128"/>
              </a:rPr>
              <a:t>ime s</a:t>
            </a:r>
            <a:r>
              <a:rPr lang="en-GB" sz="3200" b="1" dirty="0">
                <a:solidFill>
                  <a:srgbClr val="FF0000"/>
                </a:solidFill>
                <a:effectLst/>
                <a:ea typeface="Arial Unicode MS" panose="020B0604020202020204" pitchFamily="34" charset="-128"/>
                <a:cs typeface="Arial Unicode MS" panose="020B0604020202020204" pitchFamily="34" charset="-128"/>
              </a:rPr>
              <a:t>er</a:t>
            </a:r>
            <a:r>
              <a:rPr lang="en-GB" sz="3200" b="1" dirty="0">
                <a:solidFill>
                  <a:srgbClr val="000000"/>
                </a:solidFill>
                <a:effectLst/>
                <a:ea typeface="Arial Unicode MS" panose="020B0604020202020204" pitchFamily="34" charset="-128"/>
                <a:cs typeface="Arial Unicode MS" panose="020B0604020202020204" pitchFamily="34" charset="-128"/>
              </a:rPr>
              <a:t>ies</a:t>
            </a:r>
          </a:p>
          <a:p>
            <a:pPr algn="ctr"/>
            <a:endParaRPr lang="en-LU" sz="3200" dirty="0">
              <a:solidFill>
                <a:srgbClr val="000000"/>
              </a:solidFill>
              <a:effectLst/>
              <a:ea typeface="Arial Unicode MS" panose="020B0604020202020204" pitchFamily="34" charset="-128"/>
              <a:cs typeface="Arial Unicode MS" panose="020B0604020202020204" pitchFamily="34" charset="-128"/>
            </a:endParaRPr>
          </a:p>
        </p:txBody>
      </p:sp>
      <p:pic>
        <p:nvPicPr>
          <p:cNvPr id="7" name="Picture 6">
            <a:extLst>
              <a:ext uri="{FF2B5EF4-FFF2-40B4-BE49-F238E27FC236}">
                <a16:creationId xmlns:a16="http://schemas.microsoft.com/office/drawing/2014/main" id="{56B19EFB-FB67-B88C-8E5B-FFFF5BFA1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4" y="4751544"/>
            <a:ext cx="1827580" cy="1571188"/>
          </a:xfrm>
          <a:prstGeom prst="rect">
            <a:avLst/>
          </a:prstGeom>
        </p:spPr>
      </p:pic>
      <p:sp>
        <p:nvSpPr>
          <p:cNvPr id="23" name="TextBox 22">
            <a:extLst>
              <a:ext uri="{FF2B5EF4-FFF2-40B4-BE49-F238E27FC236}">
                <a16:creationId xmlns:a16="http://schemas.microsoft.com/office/drawing/2014/main" id="{ADA90A08-900C-90CB-074A-936C7F7F2F14}"/>
              </a:ext>
            </a:extLst>
          </p:cNvPr>
          <p:cNvSpPr txBox="1"/>
          <p:nvPr/>
        </p:nvSpPr>
        <p:spPr>
          <a:xfrm>
            <a:off x="1732251" y="3174624"/>
            <a:ext cx="7981354" cy="923330"/>
          </a:xfrm>
          <a:prstGeom prst="rect">
            <a:avLst/>
          </a:prstGeom>
          <a:noFill/>
        </p:spPr>
        <p:txBody>
          <a:bodyPr wrap="square">
            <a:spAutoFit/>
          </a:bodyPr>
          <a:lstStyle/>
          <a:p>
            <a:pPr algn="ct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Nicolas d’Oreye</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1,2</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Dominique Derauw</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3,4</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Sergey Samsonov</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5</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a:t>
            </a:r>
          </a:p>
          <a:p>
            <a:pPr algn="ct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Delphine Smittarello</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Maxime Jaspard</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r>
              <a:rPr lang="en-GB" sz="1800" dirty="0">
                <a:solidFill>
                  <a:srgbClr val="000000"/>
                </a:solidFill>
                <a:effectLst/>
                <a:latin typeface="Helvetica" pitchFamily="2" charset="0"/>
                <a:ea typeface="Arial Unicode MS" panose="020B0604020202020204" pitchFamily="34" charset="-128"/>
                <a:cs typeface="Arial Unicode MS" panose="020B0604020202020204" pitchFamily="34" charset="-128"/>
              </a:rPr>
              <a:t>, Gilles Celli</a:t>
            </a:r>
            <a:r>
              <a:rPr lang="en-GB" sz="1800" baseline="30000" dirty="0">
                <a:solidFill>
                  <a:srgbClr val="000000"/>
                </a:solidFill>
                <a:effectLst/>
                <a:latin typeface="Helvetica" pitchFamily="2" charset="0"/>
                <a:ea typeface="Arial Unicode MS" panose="020B0604020202020204" pitchFamily="34" charset="-128"/>
                <a:cs typeface="Arial Unicode MS" panose="020B0604020202020204" pitchFamily="34" charset="-128"/>
              </a:rPr>
              <a:t>1</a:t>
            </a:r>
            <a:endParaRPr lang="en-LU" sz="1800" dirty="0">
              <a:solidFill>
                <a:srgbClr val="000000"/>
              </a:solidFill>
              <a:effectLst/>
              <a:latin typeface="Helvetica" pitchFamily="2" charset="0"/>
              <a:ea typeface="Arial Unicode MS" panose="020B0604020202020204" pitchFamily="34" charset="-128"/>
              <a:cs typeface="Arial Unicode MS" panose="020B0604020202020204" pitchFamily="34" charset="-128"/>
            </a:endParaRPr>
          </a:p>
          <a:p>
            <a:pPr algn="ctr"/>
            <a:endParaRPr lang="en-LU" sz="1800" dirty="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sp>
        <p:nvSpPr>
          <p:cNvPr id="25" name="TextBox 24">
            <a:extLst>
              <a:ext uri="{FF2B5EF4-FFF2-40B4-BE49-F238E27FC236}">
                <a16:creationId xmlns:a16="http://schemas.microsoft.com/office/drawing/2014/main" id="{22988198-8069-BCA0-32F5-D8017AAF4841}"/>
              </a:ext>
            </a:extLst>
          </p:cNvPr>
          <p:cNvSpPr txBox="1"/>
          <p:nvPr/>
        </p:nvSpPr>
        <p:spPr>
          <a:xfrm>
            <a:off x="5041701" y="4009759"/>
            <a:ext cx="2073474" cy="646331"/>
          </a:xfrm>
          <a:prstGeom prst="rect">
            <a:avLst/>
          </a:prstGeom>
          <a:noFill/>
        </p:spPr>
        <p:txBody>
          <a:bodyPr wrap="square">
            <a:spAutoFit/>
          </a:bodyPr>
          <a:lstStyle/>
          <a:p>
            <a:pPr algn="ctr"/>
            <a:r>
              <a:rPr lang="en-GB" dirty="0" err="1">
                <a:solidFill>
                  <a:srgbClr val="0070C0"/>
                </a:solidFill>
              </a:rPr>
              <a:t>ndo@ecgs.lu</a:t>
            </a:r>
            <a:endParaRPr lang="en-GB" dirty="0">
              <a:solidFill>
                <a:srgbClr val="0070C0"/>
              </a:solidFill>
            </a:endParaRPr>
          </a:p>
          <a:p>
            <a:pPr algn="ctr"/>
            <a:r>
              <a:rPr lang="en-GB" dirty="0" err="1">
                <a:solidFill>
                  <a:srgbClr val="0070C0"/>
                </a:solidFill>
              </a:rPr>
              <a:t>amster@ecgs.lu</a:t>
            </a:r>
            <a:endParaRPr lang="en-GB" dirty="0">
              <a:solidFill>
                <a:srgbClr val="0070C0"/>
              </a:solidFill>
            </a:endParaRPr>
          </a:p>
        </p:txBody>
      </p:sp>
      <p:sp>
        <p:nvSpPr>
          <p:cNvPr id="27" name="Text Box 4">
            <a:extLst>
              <a:ext uri="{FF2B5EF4-FFF2-40B4-BE49-F238E27FC236}">
                <a16:creationId xmlns:a16="http://schemas.microsoft.com/office/drawing/2014/main" id="{84EA3D16-C0F5-3232-8933-CAC34B1B4675}"/>
              </a:ext>
            </a:extLst>
          </p:cNvPr>
          <p:cNvSpPr txBox="1"/>
          <p:nvPr/>
        </p:nvSpPr>
        <p:spPr>
          <a:xfrm>
            <a:off x="2569232" y="5055978"/>
            <a:ext cx="9294018" cy="102879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90170" indent="-90170" algn="ctr"/>
            <a:r>
              <a:rPr lang="en-LU" sz="1200" dirty="0">
                <a:effectLst/>
                <a:ea typeface="Times New Roman" panose="02020603050405020304" pitchFamily="18" charset="0"/>
              </a:rPr>
              <a:t>1 </a:t>
            </a:r>
            <a:r>
              <a:rPr lang="en-LU" sz="1200" i="1" dirty="0">
                <a:effectLst/>
                <a:ea typeface="Times New Roman" panose="02020603050405020304" pitchFamily="18" charset="0"/>
              </a:rPr>
              <a:t>European Centre </a:t>
            </a:r>
            <a:r>
              <a:rPr lang="en-US" sz="1200" i="1" dirty="0">
                <a:effectLst/>
                <a:ea typeface="Times New Roman" panose="02020603050405020304" pitchFamily="18" charset="0"/>
              </a:rPr>
              <a:t>for</a:t>
            </a:r>
            <a:r>
              <a:rPr lang="en-LU" sz="1200" i="1" dirty="0">
                <a:effectLst/>
                <a:ea typeface="Times New Roman" panose="02020603050405020304" pitchFamily="18" charset="0"/>
              </a:rPr>
              <a:t> Geodynamics and Seismology (ECGS), 19 rue Josy Welter, L-7256 Walferdange, Luxembourg</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2 </a:t>
            </a:r>
            <a:r>
              <a:rPr lang="en-LU" sz="1200" i="1" dirty="0">
                <a:effectLst/>
                <a:ea typeface="Times New Roman" panose="02020603050405020304" pitchFamily="18" charset="0"/>
              </a:rPr>
              <a:t>National Museum of Natural History (NMNH), 19 rue Josy Welter, L-7256 Walferdange, Luxembourg</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3 </a:t>
            </a:r>
            <a:r>
              <a:rPr lang="en-LU" sz="1200" i="1" dirty="0">
                <a:effectLst/>
                <a:ea typeface="Times New Roman" panose="02020603050405020304" pitchFamily="18" charset="0"/>
              </a:rPr>
              <a:t>Centre Spatial de Liège (CSL), Avenue du Pré Aily, B-4031 Angleur, Belgium</a:t>
            </a:r>
            <a:endParaRPr lang="en-LU" sz="1200" dirty="0">
              <a:effectLst/>
              <a:ea typeface="Times New Roman" panose="02020603050405020304" pitchFamily="18" charset="0"/>
            </a:endParaRPr>
          </a:p>
          <a:p>
            <a:pPr marL="90170" indent="-90170" algn="ctr"/>
            <a:r>
              <a:rPr lang="en-LU" sz="1200" dirty="0">
                <a:effectLst/>
                <a:ea typeface="Times New Roman" panose="02020603050405020304" pitchFamily="18" charset="0"/>
              </a:rPr>
              <a:t>4 </a:t>
            </a:r>
            <a:r>
              <a:rPr lang="fr-FR" sz="1200" i="1" dirty="0">
                <a:effectLst/>
                <a:ea typeface="Times New Roman" panose="02020603050405020304" pitchFamily="18" charset="0"/>
              </a:rPr>
              <a:t>SAREOS, 1 Rue des Violettes, 4557 </a:t>
            </a:r>
            <a:r>
              <a:rPr lang="fr-FR" sz="1200" i="1" dirty="0" err="1">
                <a:effectLst/>
                <a:ea typeface="Times New Roman" panose="02020603050405020304" pitchFamily="18" charset="0"/>
              </a:rPr>
              <a:t>Fraiture</a:t>
            </a:r>
            <a:r>
              <a:rPr lang="fr-FR" sz="1200" i="1" dirty="0">
                <a:effectLst/>
                <a:ea typeface="Times New Roman" panose="02020603050405020304" pitchFamily="18" charset="0"/>
              </a:rPr>
              <a:t>, </a:t>
            </a:r>
            <a:r>
              <a:rPr lang="fr-FR" sz="1200" i="1" dirty="0" err="1">
                <a:effectLst/>
                <a:ea typeface="Times New Roman" panose="02020603050405020304" pitchFamily="18" charset="0"/>
              </a:rPr>
              <a:t>Belgium</a:t>
            </a:r>
            <a:r>
              <a:rPr lang="fr-FR" sz="1200" i="1" dirty="0">
                <a:effectLst/>
                <a:ea typeface="Times New Roman" panose="02020603050405020304" pitchFamily="18" charset="0"/>
              </a:rPr>
              <a:t> </a:t>
            </a:r>
            <a:endParaRPr lang="en-LU" sz="1200" dirty="0">
              <a:effectLst/>
              <a:ea typeface="Times New Roman" panose="02020603050405020304" pitchFamily="18" charset="0"/>
            </a:endParaRPr>
          </a:p>
          <a:p>
            <a:pPr algn="ctr">
              <a:tabLst>
                <a:tab pos="90170" algn="l"/>
              </a:tabLst>
            </a:pPr>
            <a:r>
              <a:rPr lang="en-US" sz="1200" dirty="0">
                <a:effectLst/>
                <a:ea typeface="Times New Roman" panose="02020603050405020304" pitchFamily="18" charset="0"/>
              </a:rPr>
              <a:t>5 </a:t>
            </a:r>
            <a:r>
              <a:rPr lang="en-LU" sz="1200" i="1" dirty="0">
                <a:effectLst/>
                <a:ea typeface="Times New Roman" panose="02020603050405020304" pitchFamily="18" charset="0"/>
              </a:rPr>
              <a:t>Canada Centre for Mapping and Earth Observation, Natural Resources Canada (NRCAN), 560 Rochester Street, Ottawa, ON K1A 0E4, Canada</a:t>
            </a:r>
            <a:endParaRPr lang="en-LU" sz="1200" dirty="0">
              <a:effectLst/>
              <a:ea typeface="Times New Roman" panose="02020603050405020304" pitchFamily="18" charset="0"/>
            </a:endParaRPr>
          </a:p>
        </p:txBody>
      </p:sp>
    </p:spTree>
    <p:extLst>
      <p:ext uri="{BB962C8B-B14F-4D97-AF65-F5344CB8AC3E}">
        <p14:creationId xmlns:p14="http://schemas.microsoft.com/office/powerpoint/2010/main" val="3530121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401179" y="953602"/>
            <a:ext cx="11180689" cy="5786199"/>
          </a:xfrm>
          <a:prstGeom prst="rect">
            <a:avLst/>
          </a:prstGeom>
          <a:noFill/>
        </p:spPr>
        <p:txBody>
          <a:bodyPr wrap="non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dirty="0"/>
              <a:t>Execute</a:t>
            </a:r>
            <a:r>
              <a:rPr lang="en-GB" sz="1600" b="1" dirty="0"/>
              <a:t> </a:t>
            </a:r>
            <a:r>
              <a:rPr lang="en-GB" sz="1600" b="1" i="1" dirty="0" err="1"/>
              <a:t>SinglePair.sh</a:t>
            </a:r>
            <a:r>
              <a:rPr lang="en-GB" sz="1600" i="1" dirty="0"/>
              <a:t>:</a:t>
            </a:r>
            <a:br>
              <a:rPr lang="en-GB" sz="1600" i="1" dirty="0"/>
            </a:br>
            <a:r>
              <a:rPr lang="en-GB" sz="1600" i="1" dirty="0"/>
              <a:t>	</a:t>
            </a:r>
            <a:r>
              <a:rPr lang="en-GB" sz="1600" b="1" i="1" dirty="0"/>
              <a:t> </a:t>
            </a:r>
            <a:r>
              <a:rPr lang="en-GB" sz="1600" b="1" i="1" dirty="0" err="1"/>
              <a:t>SinglePair.sh</a:t>
            </a:r>
            <a:r>
              <a:rPr lang="en-GB" sz="1600" b="1" i="1" dirty="0"/>
              <a:t> </a:t>
            </a:r>
            <a:r>
              <a:rPr lang="en-GB" sz="1600" i="1" dirty="0" err="1">
                <a:solidFill>
                  <a:srgbClr val="00B050"/>
                </a:solidFill>
              </a:rPr>
              <a:t>DateMas</a:t>
            </a:r>
            <a:r>
              <a:rPr lang="en-GB" sz="1600" i="1" dirty="0">
                <a:solidFill>
                  <a:srgbClr val="00B050"/>
                </a:solidFill>
              </a:rPr>
              <a:t> </a:t>
            </a:r>
            <a:r>
              <a:rPr lang="en-GB" sz="1600" i="1" dirty="0" err="1">
                <a:solidFill>
                  <a:srgbClr val="00B050"/>
                </a:solidFill>
              </a:rPr>
              <a:t>DateSLV</a:t>
            </a:r>
            <a:r>
              <a:rPr lang="en-GB" sz="1600" i="1" dirty="0">
                <a:solidFill>
                  <a:srgbClr val="00B050"/>
                </a:solidFill>
              </a:rPr>
              <a:t> </a:t>
            </a:r>
            <a:r>
              <a:rPr lang="en-GB" sz="1600" i="1" dirty="0" err="1">
                <a:solidFill>
                  <a:srgbClr val="00B050"/>
                </a:solidFill>
              </a:rPr>
              <a:t>ParamFile</a:t>
            </a:r>
            <a:r>
              <a:rPr lang="en-GB" sz="1600" i="1" dirty="0">
                <a:solidFill>
                  <a:srgbClr val="00B050"/>
                </a:solidFill>
              </a:rPr>
              <a:t> Comment [</a:t>
            </a:r>
            <a:r>
              <a:rPr lang="en-GB" sz="1600" i="1" dirty="0" err="1">
                <a:solidFill>
                  <a:srgbClr val="00B050"/>
                </a:solidFill>
              </a:rPr>
              <a:t>SuperMaster</a:t>
            </a:r>
            <a:r>
              <a:rPr lang="en-GB" sz="1600" i="1" dirty="0">
                <a:solidFill>
                  <a:srgbClr val="00B050"/>
                </a:solidFill>
              </a:rPr>
              <a:t>]</a:t>
            </a:r>
            <a:br>
              <a:rPr lang="en-GB" sz="1600" i="1" dirty="0">
                <a:solidFill>
                  <a:srgbClr val="00B050"/>
                </a:solidFill>
              </a:rPr>
            </a:br>
            <a:br>
              <a:rPr lang="en-GB" sz="1600" i="1" dirty="0">
                <a:solidFill>
                  <a:srgbClr val="00B050"/>
                </a:solidFill>
              </a:rPr>
            </a:br>
            <a:r>
              <a:rPr lang="nl-BE" sz="1600" b="1" i="1" dirty="0"/>
              <a:t>	    </a:t>
            </a:r>
            <a:r>
              <a:rPr lang="nl-BE" sz="1600" i="1" dirty="0"/>
              <a:t>where:</a:t>
            </a:r>
            <a:r>
              <a:rPr lang="nl-BE" sz="1600" b="1" i="1" dirty="0"/>
              <a:t> 	</a:t>
            </a:r>
            <a:r>
              <a:rPr lang="en-GB" sz="1600" i="1" dirty="0">
                <a:solidFill>
                  <a:srgbClr val="00B050"/>
                </a:solidFill>
              </a:rPr>
              <a:t> </a:t>
            </a:r>
            <a:r>
              <a:rPr lang="en-GB" sz="1600" i="1" dirty="0" err="1">
                <a:solidFill>
                  <a:srgbClr val="00B050"/>
                </a:solidFill>
              </a:rPr>
              <a:t>DateMas</a:t>
            </a:r>
            <a:r>
              <a:rPr lang="nl-BE" sz="1600" i="1" dirty="0">
                <a:solidFill>
                  <a:srgbClr val="00B050"/>
                </a:solidFill>
              </a:rPr>
              <a:t> </a:t>
            </a:r>
            <a:r>
              <a:rPr lang="nl-BE" sz="1600" i="1" dirty="0">
                <a:solidFill>
                  <a:schemeClr val="tx1">
                    <a:lumMod val="95000"/>
                    <a:lumOff val="5000"/>
                  </a:schemeClr>
                </a:solidFill>
              </a:rPr>
              <a:t>=</a:t>
            </a:r>
            <a:r>
              <a:rPr lang="nl-BE" sz="1600" dirty="0">
                <a:solidFill>
                  <a:schemeClr val="tx1">
                    <a:lumMod val="95000"/>
                    <a:lumOff val="5000"/>
                  </a:schemeClr>
                </a:solidFill>
              </a:rPr>
              <a:t> the date (or S1 name) of the Master image, i.e. </a:t>
            </a:r>
            <a:r>
              <a:rPr lang="nl-BE" sz="1600" dirty="0">
                <a:solidFill>
                  <a:srgbClr val="00B050"/>
                </a:solidFill>
              </a:rPr>
              <a:t>20210330</a:t>
            </a:r>
            <a:r>
              <a:rPr lang="nl-BE" sz="1600" dirty="0">
                <a:solidFill>
                  <a:schemeClr val="tx1">
                    <a:lumMod val="95000"/>
                    <a:lumOff val="5000"/>
                  </a:schemeClr>
                </a:solidFill>
              </a:rPr>
              <a:t> (or </a:t>
            </a:r>
            <a:r>
              <a:rPr lang="nl-BE" sz="1600" dirty="0">
                <a:solidFill>
                  <a:srgbClr val="00B050"/>
                </a:solidFill>
              </a:rPr>
              <a:t>S1B_144_20210330_A</a:t>
            </a:r>
            <a:r>
              <a:rPr lang="nl-BE" sz="1600" dirty="0">
                <a:solidFill>
                  <a:schemeClr val="tx1">
                    <a:lumMod val="95000"/>
                    <a:lumOff val="5000"/>
                  </a:schemeClr>
                </a:solidFill>
              </a:rPr>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DateSLV</a:t>
            </a:r>
            <a:r>
              <a:rPr lang="nl-BE" sz="1600" i="1" dirty="0">
                <a:solidFill>
                  <a:schemeClr val="tx1">
                    <a:lumMod val="95000"/>
                    <a:lumOff val="5000"/>
                  </a:schemeClr>
                </a:solidFill>
              </a:rPr>
              <a:t> = </a:t>
            </a:r>
            <a:r>
              <a:rPr lang="nl-BE" sz="1600" dirty="0">
                <a:solidFill>
                  <a:schemeClr val="tx1">
                    <a:lumMod val="95000"/>
                    <a:lumOff val="5000"/>
                  </a:schemeClr>
                </a:solidFill>
              </a:rPr>
              <a:t>the date (or S1 name) of the Slave image, i.e. </a:t>
            </a:r>
            <a:r>
              <a:rPr lang="nl-BE" sz="1600" dirty="0">
                <a:solidFill>
                  <a:srgbClr val="00B050"/>
                </a:solidFill>
              </a:rPr>
              <a:t>20210411</a:t>
            </a:r>
            <a:r>
              <a:rPr lang="nl-BE" sz="1600" dirty="0">
                <a:solidFill>
                  <a:schemeClr val="tx1">
                    <a:lumMod val="95000"/>
                    <a:lumOff val="5000"/>
                  </a:schemeClr>
                </a:solidFill>
              </a:rPr>
              <a:t> (or </a:t>
            </a:r>
            <a:r>
              <a:rPr lang="nl-BE" sz="1600" dirty="0">
                <a:solidFill>
                  <a:srgbClr val="00B050"/>
                </a:solidFill>
              </a:rPr>
              <a:t>S1B_144_20210411_A</a:t>
            </a:r>
            <a:r>
              <a:rPr lang="nl-BE" sz="1600" dirty="0">
                <a:solidFill>
                  <a:schemeClr val="tx1">
                    <a:lumMod val="95000"/>
                    <a:lumOff val="5000"/>
                  </a:schemeClr>
                </a:solidFill>
              </a:rPr>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ParamFile</a:t>
            </a:r>
            <a:r>
              <a:rPr lang="nl-BE" sz="1600" i="1" dirty="0">
                <a:solidFill>
                  <a:schemeClr val="tx1">
                    <a:lumMod val="95000"/>
                    <a:lumOff val="5000"/>
                  </a:schemeClr>
                </a:solidFill>
              </a:rPr>
              <a:t> = </a:t>
            </a:r>
            <a:r>
              <a:rPr lang="nl-BE" sz="1600" dirty="0">
                <a:solidFill>
                  <a:schemeClr val="tx1">
                    <a:lumMod val="95000"/>
                    <a:lumOff val="5000"/>
                  </a:schemeClr>
                </a:solidFill>
              </a:rPr>
              <a:t>path to your parameter file (</a:t>
            </a:r>
            <a:r>
              <a:rPr lang="en-GB" sz="1600" dirty="0">
                <a:solidFill>
                  <a:srgbClr val="0070C0"/>
                </a:solidFill>
              </a:rPr>
              <a:t>LaunchMTparam_S1_SM_Asc_144_Zoom1_ML8_Defo.txt</a:t>
            </a:r>
            <a:r>
              <a:rPr lang="en-GB" sz="1600" dirty="0"/>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Comment </a:t>
            </a:r>
            <a:r>
              <a:rPr lang="nl-BE" sz="1600" i="1" dirty="0">
                <a:solidFill>
                  <a:schemeClr val="tx1">
                    <a:lumMod val="95000"/>
                    <a:lumOff val="5000"/>
                  </a:schemeClr>
                </a:solidFill>
              </a:rPr>
              <a:t>= </a:t>
            </a:r>
            <a:r>
              <a:rPr lang="nl-BE" sz="1600" dirty="0">
                <a:solidFill>
                  <a:schemeClr val="tx1">
                    <a:lumMod val="95000"/>
                    <a:lumOff val="5000"/>
                  </a:schemeClr>
                </a:solidFill>
              </a:rPr>
              <a:t>for dir naming (useful when performing several tests…), e.g. </a:t>
            </a:r>
            <a:r>
              <a:rPr lang="nl-BE" sz="1600" i="1" dirty="0">
                <a:solidFill>
                  <a:srgbClr val="00B050"/>
                </a:solidFill>
              </a:rPr>
              <a:t>_Closest_NoUnwrap</a:t>
            </a:r>
            <a:br>
              <a:rPr lang="nl-BE" sz="1600" i="1" dirty="0">
                <a:solidFill>
                  <a:schemeClr val="tx1">
                    <a:lumMod val="95000"/>
                    <a:lumOff val="5000"/>
                  </a:schemeClr>
                </a:solidFill>
              </a:rPr>
            </a:br>
            <a:endParaRPr lang="nl-BE" sz="1600" i="1" dirty="0">
              <a:solidFill>
                <a:schemeClr val="tx1">
                  <a:lumMod val="95000"/>
                  <a:lumOff val="5000"/>
                </a:schemeClr>
              </a:solidFill>
            </a:endParaRPr>
          </a:p>
          <a:p>
            <a:pPr lvl="1"/>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t>- it will talk and ask you if you want spare time by benefitting from possible coregistration on a super master. </a:t>
            </a:r>
            <a:br>
              <a:rPr lang="nl-BE" sz="1600" dirty="0"/>
            </a:br>
            <a:r>
              <a:rPr lang="nl-BE" sz="1600" dirty="0"/>
              <a:t>		  Answer  “</a:t>
            </a:r>
            <a:r>
              <a:rPr lang="nl-BE" sz="1600" dirty="0">
                <a:solidFill>
                  <a:srgbClr val="00B050"/>
                </a:solidFill>
              </a:rPr>
              <a:t>n</a:t>
            </a:r>
            <a:r>
              <a:rPr lang="nl-BE" sz="1600" dirty="0"/>
              <a:t>” because you have no coregistration on a super master yet. If you wanted to benefit from that </a:t>
            </a:r>
            <a:br>
              <a:rPr lang="nl-BE" sz="1600" dirty="0"/>
            </a:br>
            <a:r>
              <a:rPr lang="nl-BE" sz="1600" dirty="0"/>
              <a:t>		  option, you must have provided the 5th param with the date of the Super Master</a:t>
            </a:r>
          </a:p>
          <a:p>
            <a:pPr lvl="1"/>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b="1" i="1" dirty="0"/>
              <a:t>			</a:t>
            </a:r>
            <a:r>
              <a:rPr lang="nl-BE" sz="1600" dirty="0">
                <a:sym typeface="Wingdings" pitchFamily="2" charset="2"/>
              </a:rPr>
              <a:t> </a:t>
            </a:r>
            <a:r>
              <a:rPr lang="nl-BE" sz="1600" dirty="0"/>
              <a:t>OK? ✅  (~ 3 min for DEM + 15 min)</a:t>
            </a:r>
            <a:br>
              <a:rPr lang="nl-BE" sz="1600" dirty="0"/>
            </a:br>
            <a:r>
              <a:rPr lang="nl-BE" sz="1600" dirty="0"/>
              <a:t>								See in </a:t>
            </a:r>
            <a:r>
              <a:rPr lang="nl-BE" sz="1600" dirty="0">
                <a:solidFill>
                  <a:srgbClr val="00B050"/>
                </a:solidFill>
              </a:rPr>
              <a:t>…/PROCESS/S1/PS_SM_A_144/</a:t>
            </a:r>
            <a:br>
              <a:rPr lang="nl-BE" sz="1600" i="1" dirty="0">
                <a:solidFill>
                  <a:srgbClr val="00B050"/>
                </a:solidFill>
              </a:rPr>
            </a:br>
            <a:r>
              <a:rPr lang="nl-BE" sz="1600" i="1" dirty="0">
                <a:solidFill>
                  <a:schemeClr val="tx1">
                    <a:lumMod val="95000"/>
                    <a:lumOff val="5000"/>
                  </a:schemeClr>
                </a:solidFill>
              </a:rPr>
              <a:t>	   </a:t>
            </a:r>
            <a:br>
              <a:rPr lang="nl-BE" sz="1600" i="1" dirty="0">
                <a:solidFill>
                  <a:schemeClr val="tx1">
                    <a:lumMod val="95000"/>
                    <a:lumOff val="5000"/>
                  </a:schemeClr>
                </a:solidFill>
              </a:rPr>
            </a:br>
            <a:br>
              <a:rPr lang="nl-BE" sz="1600" dirty="0"/>
            </a:br>
            <a:endParaRPr lang="en-GB" sz="1600" i="1" dirty="0"/>
          </a:p>
          <a:p>
            <a:endParaRPr lang="en-GB" sz="1600" dirty="0">
              <a:solidFill>
                <a:schemeClr val="bg1">
                  <a:lumMod val="65000"/>
                </a:schemeClr>
              </a:solidFill>
            </a:endParaRPr>
          </a:p>
          <a:p>
            <a:pPr marL="800100" lvl="1" indent="-342900">
              <a:buFont typeface="Wingdings" pitchFamily="2" charset="2"/>
              <a:buChar char="Ø"/>
            </a:pP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14F725DD-3A03-1017-CB60-17AD7C0AB2AB}"/>
              </a:ext>
            </a:extLst>
          </p:cNvPr>
          <p:cNvSpPr txBox="1"/>
          <p:nvPr/>
        </p:nvSpPr>
        <p:spPr>
          <a:xfrm>
            <a:off x="542440" y="5010568"/>
            <a:ext cx="5319470" cy="1323439"/>
          </a:xfrm>
          <a:prstGeom prst="rect">
            <a:avLst/>
          </a:prstGeom>
          <a:noFill/>
        </p:spPr>
        <p:txBody>
          <a:bodyPr wrap="none" rtlCol="0">
            <a:spAutoFit/>
          </a:bodyPr>
          <a:lstStyle/>
          <a:p>
            <a:r>
              <a:rPr lang="en-LU" sz="1600" dirty="0"/>
              <a:t>Notes: </a:t>
            </a:r>
          </a:p>
          <a:p>
            <a:pPr marL="285750" indent="-285750">
              <a:buFontTx/>
              <a:buChar char="-"/>
            </a:pPr>
            <a:r>
              <a:rPr lang="en-GB" sz="1600" dirty="0"/>
              <a:t>S</a:t>
            </a:r>
            <a:r>
              <a:rPr lang="en-LU" sz="1600" dirty="0"/>
              <a:t>ee the file naming of results in slant range and geocoded </a:t>
            </a:r>
          </a:p>
          <a:p>
            <a:pPr marL="285750" indent="-285750">
              <a:buFontTx/>
              <a:buChar char="-"/>
            </a:pPr>
            <a:r>
              <a:rPr lang="en-LU" sz="1600" dirty="0"/>
              <a:t>Can’t run twice a process</a:t>
            </a:r>
          </a:p>
          <a:p>
            <a:pPr marL="285750" indent="-285750">
              <a:buFontTx/>
              <a:buChar char="-"/>
            </a:pPr>
            <a:r>
              <a:rPr lang="en-GB" sz="1600" dirty="0"/>
              <a:t>B</a:t>
            </a:r>
            <a:r>
              <a:rPr lang="en-LU" sz="1600" dirty="0"/>
              <a:t>eware of path when moving resul</a:t>
            </a:r>
            <a:r>
              <a:rPr lang="fr-FR" sz="1600" dirty="0" err="1"/>
              <a:t>t</a:t>
            </a:r>
            <a:r>
              <a:rPr lang="en-LU" sz="1600" dirty="0"/>
              <a:t>s</a:t>
            </a:r>
          </a:p>
          <a:p>
            <a:pPr marL="285750" indent="-285750">
              <a:buFontTx/>
              <a:buChar char="-"/>
            </a:pPr>
            <a:r>
              <a:rPr lang="en-GB" sz="1600" dirty="0"/>
              <a:t>Possible to make iterative unwrapping</a:t>
            </a:r>
            <a:endParaRPr lang="en-LU" sz="1600" dirty="0"/>
          </a:p>
        </p:txBody>
      </p:sp>
    </p:spTree>
    <p:extLst>
      <p:ext uri="{BB962C8B-B14F-4D97-AF65-F5344CB8AC3E}">
        <p14:creationId xmlns:p14="http://schemas.microsoft.com/office/powerpoint/2010/main" val="18893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401179" y="953602"/>
            <a:ext cx="8865376" cy="1600438"/>
          </a:xfrm>
          <a:prstGeom prst="rect">
            <a:avLst/>
          </a:prstGeom>
          <a:noFill/>
        </p:spPr>
        <p:txBody>
          <a:bodyPr wrap="non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dirty="0"/>
              <a:t>Execute</a:t>
            </a:r>
            <a:r>
              <a:rPr lang="en-GB" sz="1600" b="1" dirty="0"/>
              <a:t> </a:t>
            </a:r>
            <a:r>
              <a:rPr lang="en-GB" sz="1600" b="1" i="1" dirty="0" err="1"/>
              <a:t>SinglePair.sh</a:t>
            </a:r>
            <a:r>
              <a:rPr lang="en-GB" sz="1600" i="1" dirty="0"/>
              <a:t>:</a:t>
            </a:r>
            <a:br>
              <a:rPr lang="en-GB" sz="1600" i="1" dirty="0"/>
            </a:br>
            <a:r>
              <a:rPr lang="en-GB" sz="1600" i="1" dirty="0"/>
              <a:t>	</a:t>
            </a: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14F725DD-3A03-1017-CB60-17AD7C0AB2AB}"/>
              </a:ext>
            </a:extLst>
          </p:cNvPr>
          <p:cNvSpPr txBox="1"/>
          <p:nvPr/>
        </p:nvSpPr>
        <p:spPr>
          <a:xfrm>
            <a:off x="167314" y="2554040"/>
            <a:ext cx="879984" cy="338554"/>
          </a:xfrm>
          <a:prstGeom prst="rect">
            <a:avLst/>
          </a:prstGeom>
          <a:noFill/>
        </p:spPr>
        <p:txBody>
          <a:bodyPr wrap="none" rtlCol="0">
            <a:spAutoFit/>
          </a:bodyPr>
          <a:lstStyle/>
          <a:p>
            <a:r>
              <a:rPr lang="en-LU" sz="1600" dirty="0"/>
              <a:t>Results: </a:t>
            </a:r>
          </a:p>
        </p:txBody>
      </p:sp>
      <p:pic>
        <p:nvPicPr>
          <p:cNvPr id="8" name="Picture 7">
            <a:extLst>
              <a:ext uri="{FF2B5EF4-FFF2-40B4-BE49-F238E27FC236}">
                <a16:creationId xmlns:a16="http://schemas.microsoft.com/office/drawing/2014/main" id="{97405B29-2BC4-50B7-5BA2-E18200D33E60}"/>
              </a:ext>
            </a:extLst>
          </p:cNvPr>
          <p:cNvPicPr>
            <a:picLocks noChangeAspect="1"/>
          </p:cNvPicPr>
          <p:nvPr/>
        </p:nvPicPr>
        <p:blipFill>
          <a:blip r:embed="rId2"/>
          <a:stretch>
            <a:fillRect/>
          </a:stretch>
        </p:blipFill>
        <p:spPr>
          <a:xfrm>
            <a:off x="4393069" y="2416602"/>
            <a:ext cx="2720574" cy="3708492"/>
          </a:xfrm>
          <a:prstGeom prst="rect">
            <a:avLst/>
          </a:prstGeom>
        </p:spPr>
      </p:pic>
      <p:pic>
        <p:nvPicPr>
          <p:cNvPr id="9" name="Picture 8">
            <a:extLst>
              <a:ext uri="{FF2B5EF4-FFF2-40B4-BE49-F238E27FC236}">
                <a16:creationId xmlns:a16="http://schemas.microsoft.com/office/drawing/2014/main" id="{B7056F3A-B3EF-7935-DE45-E1D92A4A7643}"/>
              </a:ext>
            </a:extLst>
          </p:cNvPr>
          <p:cNvPicPr>
            <a:picLocks noChangeAspect="1"/>
          </p:cNvPicPr>
          <p:nvPr/>
        </p:nvPicPr>
        <p:blipFill>
          <a:blip r:embed="rId3"/>
          <a:stretch>
            <a:fillRect/>
          </a:stretch>
        </p:blipFill>
        <p:spPr>
          <a:xfrm>
            <a:off x="7205912" y="2416602"/>
            <a:ext cx="2720574" cy="3708492"/>
          </a:xfrm>
          <a:prstGeom prst="rect">
            <a:avLst/>
          </a:prstGeom>
        </p:spPr>
      </p:pic>
      <p:pic>
        <p:nvPicPr>
          <p:cNvPr id="10" name="Picture 9">
            <a:extLst>
              <a:ext uri="{FF2B5EF4-FFF2-40B4-BE49-F238E27FC236}">
                <a16:creationId xmlns:a16="http://schemas.microsoft.com/office/drawing/2014/main" id="{FE322909-DF4D-83FF-797C-B864BC79B345}"/>
              </a:ext>
            </a:extLst>
          </p:cNvPr>
          <p:cNvPicPr>
            <a:picLocks noChangeAspect="1"/>
          </p:cNvPicPr>
          <p:nvPr/>
        </p:nvPicPr>
        <p:blipFill>
          <a:blip r:embed="rId4"/>
          <a:stretch>
            <a:fillRect/>
          </a:stretch>
        </p:blipFill>
        <p:spPr>
          <a:xfrm>
            <a:off x="1554710" y="2416602"/>
            <a:ext cx="2720575" cy="3708492"/>
          </a:xfrm>
          <a:prstGeom prst="rect">
            <a:avLst/>
          </a:prstGeom>
        </p:spPr>
      </p:pic>
      <p:sp>
        <p:nvSpPr>
          <p:cNvPr id="22" name="TextBox 21">
            <a:extLst>
              <a:ext uri="{FF2B5EF4-FFF2-40B4-BE49-F238E27FC236}">
                <a16:creationId xmlns:a16="http://schemas.microsoft.com/office/drawing/2014/main" id="{71D56341-24EC-9D3E-6A0F-474FC85EB0C6}"/>
              </a:ext>
            </a:extLst>
          </p:cNvPr>
          <p:cNvSpPr txBox="1"/>
          <p:nvPr/>
        </p:nvSpPr>
        <p:spPr>
          <a:xfrm>
            <a:off x="2538919" y="6117625"/>
            <a:ext cx="548548" cy="276999"/>
          </a:xfrm>
          <a:prstGeom prst="rect">
            <a:avLst/>
          </a:prstGeom>
          <a:noFill/>
        </p:spPr>
        <p:txBody>
          <a:bodyPr wrap="none" rtlCol="0">
            <a:spAutoFit/>
          </a:bodyPr>
          <a:lstStyle/>
          <a:p>
            <a:r>
              <a:rPr lang="en-LU" sz="1200" dirty="0"/>
              <a:t>Ampli</a:t>
            </a:r>
          </a:p>
        </p:txBody>
      </p:sp>
      <p:sp>
        <p:nvSpPr>
          <p:cNvPr id="23" name="TextBox 22">
            <a:extLst>
              <a:ext uri="{FF2B5EF4-FFF2-40B4-BE49-F238E27FC236}">
                <a16:creationId xmlns:a16="http://schemas.microsoft.com/office/drawing/2014/main" id="{2C833C5B-B3A2-6B33-D0E8-08C6641439C1}"/>
              </a:ext>
            </a:extLst>
          </p:cNvPr>
          <p:cNvSpPr txBox="1"/>
          <p:nvPr/>
        </p:nvSpPr>
        <p:spPr>
          <a:xfrm>
            <a:off x="5302204" y="6125094"/>
            <a:ext cx="428322" cy="276999"/>
          </a:xfrm>
          <a:prstGeom prst="rect">
            <a:avLst/>
          </a:prstGeom>
          <a:noFill/>
        </p:spPr>
        <p:txBody>
          <a:bodyPr wrap="none" rtlCol="0">
            <a:spAutoFit/>
          </a:bodyPr>
          <a:lstStyle/>
          <a:p>
            <a:r>
              <a:rPr lang="en-LU" sz="1200" dirty="0"/>
              <a:t>Coh</a:t>
            </a:r>
          </a:p>
        </p:txBody>
      </p:sp>
      <p:sp>
        <p:nvSpPr>
          <p:cNvPr id="24" name="TextBox 23">
            <a:extLst>
              <a:ext uri="{FF2B5EF4-FFF2-40B4-BE49-F238E27FC236}">
                <a16:creationId xmlns:a16="http://schemas.microsoft.com/office/drawing/2014/main" id="{3C79E254-5613-59B6-D604-C66750490117}"/>
              </a:ext>
            </a:extLst>
          </p:cNvPr>
          <p:cNvSpPr txBox="1"/>
          <p:nvPr/>
        </p:nvSpPr>
        <p:spPr>
          <a:xfrm>
            <a:off x="8115397" y="6107476"/>
            <a:ext cx="1063753" cy="276999"/>
          </a:xfrm>
          <a:prstGeom prst="rect">
            <a:avLst/>
          </a:prstGeom>
          <a:noFill/>
        </p:spPr>
        <p:txBody>
          <a:bodyPr wrap="none" rtlCol="0">
            <a:spAutoFit/>
          </a:bodyPr>
          <a:lstStyle/>
          <a:p>
            <a:r>
              <a:rPr lang="en-LU" sz="1200" dirty="0"/>
              <a:t>Filtered interf.</a:t>
            </a:r>
          </a:p>
        </p:txBody>
      </p:sp>
    </p:spTree>
    <p:extLst>
      <p:ext uri="{BB962C8B-B14F-4D97-AF65-F5344CB8AC3E}">
        <p14:creationId xmlns:p14="http://schemas.microsoft.com/office/powerpoint/2010/main" val="350216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2a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TDX with CIS)</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10587450" cy="5232202"/>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TDX in pursuit/bistatic mode – Virunga</a:t>
            </a:r>
          </a:p>
          <a:p>
            <a:endParaRPr lang="en-GB" b="1" dirty="0"/>
          </a:p>
          <a:p>
            <a:pPr marL="800100" lvl="1" indent="-342900">
              <a:buFont typeface="Arial" panose="020B0604020202020204" pitchFamily="34" charset="0"/>
              <a:buChar char="•"/>
            </a:pPr>
            <a:r>
              <a:rPr lang="nl-BE" sz="1600" b="1" dirty="0"/>
              <a:t>Prepare the data:</a:t>
            </a:r>
          </a:p>
          <a:p>
            <a:pPr marL="1257300" lvl="2" indent="-342900">
              <a:buFont typeface="Wingdings" pitchFamily="2" charset="2"/>
              <a:buChar char="Ø"/>
            </a:pPr>
            <a:r>
              <a:rPr lang="nl-BE" sz="1600" dirty="0"/>
              <a:t>Get the raw data from </a:t>
            </a:r>
            <a:r>
              <a:rPr lang="nl-BE" sz="1600" dirty="0">
                <a:solidFill>
                  <a:srgbClr val="0070C0"/>
                </a:solidFill>
              </a:rPr>
              <a:t>…/3600/SAR_DATA/TDX/RDC_NYIGO_NYAM_StMp_Desc92_Bistat_150Mhz/</a:t>
            </a:r>
            <a:endParaRPr lang="nl-BE" sz="1600" dirty="0"/>
          </a:p>
          <a:p>
            <a:pPr marL="1257300" lvl="2" indent="-342900">
              <a:spcAft>
                <a:spcPts val="600"/>
              </a:spcAft>
              <a:buFont typeface="Wingdings" pitchFamily="2" charset="2"/>
              <a:buChar char="Ø"/>
            </a:pPr>
            <a:r>
              <a:rPr lang="nl-BE" sz="1600" dirty="0"/>
              <a:t>Read the data with </a:t>
            </a:r>
            <a:r>
              <a:rPr lang="nl-BE" sz="1600" b="1" i="1" dirty="0"/>
              <a:t>Read_All_Img.sh </a:t>
            </a:r>
            <a:r>
              <a:rPr lang="nl-BE" sz="1600" dirty="0"/>
              <a:t>(See </a:t>
            </a:r>
            <a:r>
              <a:rPr lang="nl-BE" sz="1600" dirty="0">
                <a:solidFill>
                  <a:srgbClr val="FF0000"/>
                </a:solidFill>
              </a:rPr>
              <a:t>manual §2</a:t>
            </a:r>
            <a:r>
              <a:rPr lang="nl-BE" sz="1600" dirty="0"/>
              <a:t>):</a:t>
            </a:r>
          </a:p>
          <a:p>
            <a:pPr lvl="2">
              <a:spcAft>
                <a:spcPts val="600"/>
              </a:spcAft>
            </a:pPr>
            <a:br>
              <a:rPr lang="nl-BE" sz="1600" b="1" i="1" dirty="0"/>
            </a:br>
            <a:r>
              <a:rPr lang="nl-BE" sz="1600" b="1" i="1" dirty="0"/>
              <a:t>     Read_All_Img.sh  </a:t>
            </a:r>
            <a:r>
              <a:rPr lang="nl-BE" sz="1600" i="1" dirty="0">
                <a:solidFill>
                  <a:srgbClr val="00B050"/>
                </a:solidFill>
              </a:rPr>
              <a:t>DirWhereRaw DirWhereCSL/NoCrop SAT</a:t>
            </a:r>
            <a:br>
              <a:rPr lang="nl-BE" sz="1600" i="1" dirty="0"/>
            </a:br>
            <a:br>
              <a:rPr lang="nl-BE" sz="1600" b="1" i="1" dirty="0"/>
            </a:br>
            <a:r>
              <a:rPr lang="nl-BE" sz="1600" b="1" i="1" dirty="0"/>
              <a:t>	    </a:t>
            </a:r>
            <a:r>
              <a:rPr lang="nl-BE" sz="1600" i="1" dirty="0"/>
              <a:t>where:</a:t>
            </a:r>
            <a:r>
              <a:rPr lang="nl-BE" sz="1600" b="1" i="1" dirty="0"/>
              <a:t> 	</a:t>
            </a:r>
            <a:r>
              <a:rPr lang="nl-BE" sz="1600" i="1" dirty="0">
                <a:solidFill>
                  <a:srgbClr val="00B050"/>
                </a:solidFill>
              </a:rPr>
              <a:t>DirWhereRaw </a:t>
            </a:r>
            <a:r>
              <a:rPr lang="nl-BE" sz="1600" i="1" dirty="0">
                <a:solidFill>
                  <a:schemeClr val="tx1">
                    <a:lumMod val="95000"/>
                    <a:lumOff val="5000"/>
                  </a:schemeClr>
                </a:solidFill>
              </a:rPr>
              <a:t>=</a:t>
            </a:r>
            <a:r>
              <a:rPr lang="nl-BE" sz="1600" dirty="0">
                <a:solidFill>
                  <a:schemeClr val="tx1">
                    <a:lumMod val="95000"/>
                    <a:lumOff val="5000"/>
                  </a:schemeClr>
                </a:solidFill>
              </a:rPr>
              <a:t> </a:t>
            </a:r>
            <a:r>
              <a:rPr lang="nl-BE" sz="1600" dirty="0"/>
              <a:t>…/3600/SAR_DATA/TDX/RDC_NYIGO_NYAM_StMp_Desc92_Bistat_150Mhz</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DirWhereCSL/NoCrop</a:t>
            </a:r>
            <a:r>
              <a:rPr lang="nl-BE" sz="1600" i="1" dirty="0">
                <a:solidFill>
                  <a:schemeClr val="tx1">
                    <a:lumMod val="95000"/>
                    <a:lumOff val="5000"/>
                  </a:schemeClr>
                </a:solidFill>
              </a:rPr>
              <a:t> = </a:t>
            </a:r>
            <a:r>
              <a:rPr lang="nl-BE" sz="1600" dirty="0">
                <a:solidFill>
                  <a:schemeClr val="tx1">
                    <a:lumMod val="95000"/>
                    <a:lumOff val="5000"/>
                  </a:schemeClr>
                </a:solidFill>
              </a:rPr>
              <a:t>…/SAR_CSL/TDX/</a:t>
            </a:r>
            <a:r>
              <a:rPr lang="nl-BE" sz="1600" dirty="0"/>
              <a:t>RDC_NYIGO_NYAM_StMp_Desc92</a:t>
            </a:r>
            <a:r>
              <a:rPr lang="nl-BE" sz="1600" dirty="0">
                <a:solidFill>
                  <a:schemeClr val="tx1">
                    <a:lumMod val="95000"/>
                    <a:lumOff val="5000"/>
                  </a:schemeClr>
                </a:solidFill>
              </a:rPr>
              <a:t>/NoCrop </a:t>
            </a:r>
            <a:br>
              <a:rPr lang="nl-BE" sz="1600" dirty="0">
                <a:solidFill>
                  <a:schemeClr val="tx1">
                    <a:lumMod val="95000"/>
                    <a:lumOff val="5000"/>
                  </a:schemeClr>
                </a:solidFill>
              </a:rPr>
            </a:br>
            <a:r>
              <a:rPr lang="nl-BE" sz="1600" dirty="0">
                <a:solidFill>
                  <a:schemeClr val="tx1">
                    <a:lumMod val="95000"/>
                    <a:lumOff val="5000"/>
                  </a:schemeClr>
                </a:solidFill>
              </a:rPr>
              <a:t>				(</a:t>
            </a:r>
            <a:r>
              <a:rPr lang="nl-BE" sz="1600" dirty="0">
                <a:solidFill>
                  <a:srgbClr val="FF0000"/>
                </a:solidFill>
              </a:rPr>
              <a:t>will be created; beware to end with NoCrop !</a:t>
            </a:r>
            <a:r>
              <a:rPr lang="nl-BE" sz="1600" dirty="0">
                <a:solidFill>
                  <a:schemeClr val="tx1">
                    <a:lumMod val="95000"/>
                    <a:lumOff val="5000"/>
                  </a:schemeClr>
                </a:solidFill>
              </a:rPr>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SAT</a:t>
            </a:r>
            <a:r>
              <a:rPr lang="nl-BE" sz="1600" i="1" dirty="0">
                <a:solidFill>
                  <a:schemeClr val="tx1">
                    <a:lumMod val="95000"/>
                    <a:lumOff val="5000"/>
                  </a:schemeClr>
                </a:solidFill>
              </a:rPr>
              <a:t> = </a:t>
            </a:r>
            <a:r>
              <a:rPr lang="nl-BE" sz="1600" dirty="0">
                <a:solidFill>
                  <a:schemeClr val="tx1">
                    <a:lumMod val="95000"/>
                    <a:lumOff val="5000"/>
                  </a:schemeClr>
                </a:solidFill>
              </a:rPr>
              <a:t>TDX</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b="1" i="1" dirty="0"/>
              <a:t>	</a:t>
            </a:r>
            <a:r>
              <a:rPr lang="nl-BE" sz="1600" dirty="0">
                <a:sym typeface="Wingdings" pitchFamily="2" charset="2"/>
              </a:rPr>
              <a:t> </a:t>
            </a:r>
            <a:r>
              <a:rPr lang="nl-BE" sz="1600" dirty="0"/>
              <a:t>OK? ✅  (~2 min)</a:t>
            </a:r>
            <a:br>
              <a:rPr lang="nl-BE" sz="1600" dirty="0"/>
            </a:br>
            <a:r>
              <a:rPr lang="nl-BE" sz="1600" dirty="0"/>
              <a:t>							See in </a:t>
            </a:r>
            <a:r>
              <a:rPr lang="nl-BE" sz="1600" dirty="0">
                <a:solidFill>
                  <a:srgbClr val="00B050"/>
                </a:solidFill>
              </a:rPr>
              <a:t>…/SAR_CSL/TDX/…/NoCrop</a:t>
            </a:r>
            <a:br>
              <a:rPr lang="nl-BE" sz="1600" i="1" dirty="0">
                <a:solidFill>
                  <a:schemeClr val="tx1">
                    <a:lumMod val="95000"/>
                    <a:lumOff val="5000"/>
                  </a:schemeClr>
                </a:solidFill>
              </a:rPr>
            </a:br>
            <a:r>
              <a:rPr lang="nl-BE" sz="1600" i="1" dirty="0">
                <a:solidFill>
                  <a:schemeClr val="tx1">
                    <a:lumMod val="95000"/>
                    <a:lumOff val="5000"/>
                  </a:schemeClr>
                </a:solidFill>
              </a:rPr>
              <a:t>	   </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solidFill>
                  <a:schemeClr val="tx1">
                    <a:lumMod val="95000"/>
                    <a:lumOff val="5000"/>
                  </a:schemeClr>
                </a:solidFill>
              </a:rPr>
              <a:t>- Data will be saved as TX and RX in dedicated directories</a:t>
            </a:r>
            <a:br>
              <a:rPr lang="nl-BE" sz="1600" dirty="0">
                <a:solidFill>
                  <a:schemeClr val="tx1">
                    <a:lumMod val="95000"/>
                    <a:lumOff val="5000"/>
                  </a:schemeClr>
                </a:solidFill>
              </a:rPr>
            </a:br>
            <a:r>
              <a:rPr lang="nl-BE" sz="1600" dirty="0">
                <a:solidFill>
                  <a:schemeClr val="tx1">
                    <a:lumMod val="95000"/>
                    <a:lumOff val="5000"/>
                  </a:schemeClr>
                </a:solidFill>
              </a:rPr>
              <a:t>			 …/SAR_CSL/TDX/</a:t>
            </a:r>
            <a:r>
              <a:rPr lang="nl-BE" sz="1600" dirty="0"/>
              <a:t>RDC_NYIGO_NYAM_StMp_Desc92_150Mhz_BS_D_003_RX</a:t>
            </a:r>
            <a:br>
              <a:rPr lang="nl-BE" sz="1600" dirty="0"/>
            </a:br>
            <a:r>
              <a:rPr lang="nl-BE" sz="1600" dirty="0"/>
              <a:t>			</a:t>
            </a:r>
            <a:r>
              <a:rPr lang="nl-BE" sz="1600" dirty="0">
                <a:solidFill>
                  <a:schemeClr val="tx1">
                    <a:lumMod val="95000"/>
                    <a:lumOff val="5000"/>
                  </a:schemeClr>
                </a:solidFill>
              </a:rPr>
              <a:t> …/SAR_CSL/TDX/</a:t>
            </a:r>
            <a:r>
              <a:rPr lang="nl-BE" sz="1600" dirty="0"/>
              <a:t>RDC_NYIGO_NYAM_StMp_Desc92_150Mhz_BS_D_003_TX</a:t>
            </a:r>
            <a:endParaRPr lang="nl-BE" sz="1600" dirty="0">
              <a:solidFill>
                <a:schemeClr val="tx1">
                  <a:lumMod val="95000"/>
                  <a:lumOff val="5000"/>
                </a:schemeClr>
              </a:solidFill>
            </a:endParaRPr>
          </a:p>
          <a:p>
            <a:pPr lvl="2">
              <a:spcAft>
                <a:spcPts val="600"/>
              </a:spcAft>
            </a:pPr>
            <a:r>
              <a:rPr lang="nl-BE" sz="1600" dirty="0">
                <a:solidFill>
                  <a:schemeClr val="tx1">
                    <a:lumMod val="95000"/>
                    <a:lumOff val="5000"/>
                  </a:schemeClr>
                </a:solidFill>
              </a:rPr>
              <a:t>		</a:t>
            </a:r>
            <a:endParaRPr lang="en-LU" sz="1600" dirty="0">
              <a:solidFill>
                <a:schemeClr val="bg1">
                  <a:lumMod val="65000"/>
                </a:schemeClr>
              </a:solidFill>
            </a:endParaRPr>
          </a:p>
        </p:txBody>
      </p:sp>
    </p:spTree>
    <p:extLst>
      <p:ext uri="{BB962C8B-B14F-4D97-AF65-F5344CB8AC3E}">
        <p14:creationId xmlns:p14="http://schemas.microsoft.com/office/powerpoint/2010/main" val="800484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2a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TDX with CIS)</a:t>
            </a:r>
          </a:p>
        </p:txBody>
      </p:sp>
      <p:sp>
        <p:nvSpPr>
          <p:cNvPr id="21" name="TextBox 20">
            <a:extLst>
              <a:ext uri="{FF2B5EF4-FFF2-40B4-BE49-F238E27FC236}">
                <a16:creationId xmlns:a16="http://schemas.microsoft.com/office/drawing/2014/main" id="{7AFE6D3C-3F6A-E353-2CEC-05B2315873C4}"/>
              </a:ext>
            </a:extLst>
          </p:cNvPr>
          <p:cNvSpPr txBox="1"/>
          <p:nvPr/>
        </p:nvSpPr>
        <p:spPr>
          <a:xfrm>
            <a:off x="191032" y="899474"/>
            <a:ext cx="12451807" cy="5570756"/>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TDX in pursuit/bistatic mode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pPr marL="1257300" lvl="2" indent="-342900">
              <a:buFont typeface="Wingdings" pitchFamily="2" charset="2"/>
              <a:buChar char="Ø"/>
            </a:pPr>
            <a:r>
              <a:rPr lang="en-GB" sz="1600" dirty="0"/>
              <a:t>Copy </a:t>
            </a:r>
            <a:r>
              <a:rPr lang="en-GB" sz="1600" dirty="0">
                <a:solidFill>
                  <a:srgbClr val="00B050"/>
                </a:solidFill>
              </a:rPr>
              <a:t>…/SAR/</a:t>
            </a:r>
            <a:r>
              <a:rPr lang="en-GB" sz="1600" dirty="0" err="1">
                <a:solidFill>
                  <a:srgbClr val="00B050"/>
                </a:solidFill>
              </a:rPr>
              <a:t>AMSTer</a:t>
            </a:r>
            <a:r>
              <a:rPr lang="en-GB" sz="1600" dirty="0">
                <a:solidFill>
                  <a:srgbClr val="00B050"/>
                </a:solidFill>
              </a:rPr>
              <a:t>/SCRIPTS_MT/</a:t>
            </a:r>
            <a:r>
              <a:rPr lang="en-GB" sz="1600" dirty="0">
                <a:solidFill>
                  <a:srgbClr val="0070C0"/>
                </a:solidFill>
              </a:rPr>
              <a:t>___V20221026_LaunchMTparam.txt</a:t>
            </a:r>
            <a:br>
              <a:rPr lang="en-GB" sz="1600" dirty="0"/>
            </a:br>
            <a:r>
              <a:rPr lang="en-GB" sz="1600" dirty="0"/>
              <a:t>	in </a:t>
            </a:r>
            <a:r>
              <a:rPr lang="en-GB" sz="1600" dirty="0">
                <a:solidFill>
                  <a:srgbClr val="00B050"/>
                </a:solidFill>
              </a:rPr>
              <a:t>…/</a:t>
            </a:r>
            <a:r>
              <a:rPr lang="en-GB" sz="1600" dirty="0" err="1">
                <a:solidFill>
                  <a:srgbClr val="00B050"/>
                </a:solidFill>
              </a:rPr>
              <a:t>DataSAR</a:t>
            </a:r>
            <a:r>
              <a:rPr lang="en-GB" sz="1600" dirty="0">
                <a:solidFill>
                  <a:srgbClr val="00B050"/>
                </a:solidFill>
              </a:rPr>
              <a:t>/</a:t>
            </a:r>
            <a:r>
              <a:rPr lang="en-GB" sz="1600" dirty="0" err="1">
                <a:solidFill>
                  <a:srgbClr val="00B050"/>
                </a:solidFill>
              </a:rPr>
              <a:t>Param_files</a:t>
            </a:r>
            <a:r>
              <a:rPr lang="en-GB" sz="1600" dirty="0">
                <a:solidFill>
                  <a:srgbClr val="00B050"/>
                </a:solidFill>
              </a:rPr>
              <a:t>/TDX/</a:t>
            </a:r>
            <a:r>
              <a:rPr lang="nl-BE" sz="1600" dirty="0">
                <a:solidFill>
                  <a:srgbClr val="00B050"/>
                </a:solidFill>
              </a:rPr>
              <a:t>RDC_NYIGO_NYAM_StMp_Desc92_Bistat_150Mhz</a:t>
            </a:r>
            <a:br>
              <a:rPr lang="en-GB" sz="1600" dirty="0"/>
            </a:br>
            <a:r>
              <a:rPr lang="en-GB" sz="1600" dirty="0"/>
              <a:t>and name it as something useful, e.g.</a:t>
            </a:r>
            <a:br>
              <a:rPr lang="en-GB" sz="1600" dirty="0"/>
            </a:br>
            <a:r>
              <a:rPr lang="en-GB" sz="1600" dirty="0"/>
              <a:t>	 </a:t>
            </a:r>
            <a:r>
              <a:rPr lang="en-GB" sz="1600" dirty="0">
                <a:solidFill>
                  <a:srgbClr val="0070C0"/>
                </a:solidFill>
              </a:rPr>
              <a:t>LaunchMTparam_TDX_SM_Desc_92_Bis_Nyigo_Nyam_Full_Zoom1_ML20_TOPO_CIS.txt   </a:t>
            </a:r>
            <a:br>
              <a:rPr lang="en-GB" sz="1600" dirty="0">
                <a:solidFill>
                  <a:srgbClr val="0070C0"/>
                </a:solidFill>
              </a:rPr>
            </a:br>
            <a:r>
              <a:rPr lang="en-GB" sz="1600" dirty="0">
                <a:solidFill>
                  <a:srgbClr val="0070C0"/>
                </a:solidFill>
              </a:rPr>
              <a:t>	</a:t>
            </a:r>
            <a:r>
              <a:rPr lang="en-GB" sz="1600" dirty="0"/>
              <a:t>(name should help to assess what it is supposed to do)</a:t>
            </a:r>
          </a:p>
          <a:p>
            <a:endParaRPr lang="en-GB" sz="1600" dirty="0">
              <a:solidFill>
                <a:schemeClr val="bg1">
                  <a:lumMod val="65000"/>
                </a:schemeClr>
              </a:solidFill>
            </a:endParaRPr>
          </a:p>
          <a:p>
            <a:pPr marL="1257300" lvl="2" indent="-342900">
              <a:buFont typeface="Wingdings" pitchFamily="2" charset="2"/>
              <a:buChar char="Ø"/>
            </a:pPr>
            <a:r>
              <a:rPr lang="en-LU" sz="1600" dirty="0"/>
              <a:t>Edit it and change appropri</a:t>
            </a:r>
            <a:r>
              <a:rPr lang="fr-FR" sz="1600" dirty="0"/>
              <a:t>a</a:t>
            </a:r>
            <a:r>
              <a:rPr lang="en-LU" sz="1600" dirty="0"/>
              <a:t>te values</a:t>
            </a:r>
          </a:p>
          <a:p>
            <a:pPr marL="1714500" lvl="3" indent="-342900">
              <a:buFont typeface="Arial" panose="020B0604020202020204" pitchFamily="34" charset="0"/>
              <a:buChar char="•"/>
            </a:pPr>
            <a:r>
              <a:rPr lang="en-GB" sz="1600" dirty="0"/>
              <a:t>L</a:t>
            </a:r>
            <a:r>
              <a:rPr lang="en-LU" sz="1600" dirty="0"/>
              <a:t>ine 18: TRKDIR </a:t>
            </a:r>
            <a:r>
              <a:rPr lang="en-LU" sz="1600" u="sng" dirty="0"/>
              <a:t>must</a:t>
            </a:r>
            <a:r>
              <a:rPr lang="en-LU" sz="1600" dirty="0"/>
              <a:t> be set to </a:t>
            </a:r>
            <a:r>
              <a:rPr lang="nl-BE" sz="1600" dirty="0">
                <a:solidFill>
                  <a:srgbClr val="00B050"/>
                </a:solidFill>
              </a:rPr>
              <a:t>RDC_NYIGO_NYAM_StMp_Desc92_150Mhz_BS_D_003_TX </a:t>
            </a:r>
            <a:r>
              <a:rPr lang="en-LU" sz="1600" dirty="0"/>
              <a:t>(</a:t>
            </a:r>
            <a:r>
              <a:rPr lang="en-LU" sz="1600" dirty="0">
                <a:solidFill>
                  <a:srgbClr val="FF0000"/>
                </a:solidFill>
              </a:rPr>
              <a:t>because data are </a:t>
            </a:r>
            <a:r>
              <a:rPr lang="nl-BE" sz="1600" dirty="0">
                <a:solidFill>
                  <a:srgbClr val="FF0000"/>
                </a:solidFill>
              </a:rPr>
              <a:t>in such a dir</a:t>
            </a:r>
            <a:r>
              <a:rPr lang="nl-BE" sz="1600" dirty="0">
                <a:solidFill>
                  <a:schemeClr val="tx1">
                    <a:lumMod val="95000"/>
                    <a:lumOff val="5000"/>
                  </a:schemeClr>
                </a:solidFill>
              </a:rPr>
              <a:t>)</a:t>
            </a:r>
          </a:p>
          <a:p>
            <a:pPr marL="1714500" lvl="3" indent="-342900">
              <a:buFont typeface="Arial" panose="020B0604020202020204" pitchFamily="34" charset="0"/>
              <a:buChar char="•"/>
            </a:pPr>
            <a:r>
              <a:rPr lang="en-LU" sz="1600" dirty="0"/>
              <a:t>Line 22: ignore for now </a:t>
            </a:r>
          </a:p>
          <a:p>
            <a:pPr marL="1714500" lvl="3" indent="-342900">
              <a:buFont typeface="Arial" panose="020B0604020202020204" pitchFamily="34" charset="0"/>
              <a:buChar char="•"/>
            </a:pPr>
            <a:r>
              <a:rPr lang="en-LU" sz="1600" dirty="0"/>
              <a:t>Line 27: DEMNAME; </a:t>
            </a:r>
            <a:r>
              <a:rPr lang="en-LU" sz="1600" dirty="0">
                <a:solidFill>
                  <a:srgbClr val="FF0000"/>
                </a:solidFill>
              </a:rPr>
              <a:t>although it is </a:t>
            </a:r>
            <a:r>
              <a:rPr lang="nl-BE" sz="1600" dirty="0">
                <a:solidFill>
                  <a:srgbClr val="FF0000"/>
                </a:solidFill>
              </a:rPr>
              <a:t>computing topo, it will need and external DEM to geocode it (and assist its unwrapping)</a:t>
            </a:r>
            <a:endParaRPr lang="nl-BE" sz="1600" dirty="0">
              <a:solidFill>
                <a:schemeClr val="tx1">
                  <a:lumMod val="95000"/>
                  <a:lumOff val="5000"/>
                </a:schemeClr>
              </a:solidFill>
            </a:endParaRPr>
          </a:p>
          <a:p>
            <a:pPr marL="1714500" lvl="3" indent="-342900">
              <a:buFont typeface="Arial" panose="020B0604020202020204" pitchFamily="34" charset="0"/>
              <a:buChar char="•"/>
            </a:pPr>
            <a:r>
              <a:rPr lang="nl-BE" sz="1600" dirty="0">
                <a:solidFill>
                  <a:schemeClr val="tx1">
                    <a:lumMod val="95000"/>
                    <a:lumOff val="5000"/>
                  </a:schemeClr>
                </a:solidFill>
              </a:rPr>
              <a:t>Line 35: set CROP to </a:t>
            </a:r>
            <a:r>
              <a:rPr lang="nl-BE" sz="1600" dirty="0">
                <a:solidFill>
                  <a:srgbClr val="00B050"/>
                </a:solidFill>
              </a:rPr>
              <a:t>CROPno			          </a:t>
            </a:r>
            <a:r>
              <a:rPr lang="nl-BE" sz="1600" dirty="0">
                <a:solidFill>
                  <a:srgbClr val="FF0000"/>
                </a:solidFill>
              </a:rPr>
              <a:t>Copernicus_DSM_E27-31_S00-04.tif_flip0.BIL_CorrGeoid</a:t>
            </a:r>
          </a:p>
          <a:p>
            <a:pPr marL="1714500" lvl="3" indent="-342900">
              <a:buFont typeface="Arial" panose="020B0604020202020204" pitchFamily="34" charset="0"/>
              <a:buChar char="•"/>
            </a:pPr>
            <a:r>
              <a:rPr lang="nl-BE" sz="1600" dirty="0"/>
              <a:t>Line 40: keep zoom 1 (unless you want to oversample the data e.g. to reduce speckel in amplitude images)</a:t>
            </a:r>
          </a:p>
          <a:p>
            <a:pPr marL="1714500" lvl="3" indent="-342900">
              <a:buFont typeface="Arial" panose="020B0604020202020204" pitchFamily="34" charset="0"/>
              <a:buChar char="•"/>
            </a:pPr>
            <a:r>
              <a:rPr lang="nl-BE" sz="1600" dirty="0"/>
              <a:t>Line 41: provide with a name that explains your (full) region as it will be used in dir naming, e.g. </a:t>
            </a:r>
            <a:r>
              <a:rPr lang="nl-BE" sz="1600" dirty="0">
                <a:solidFill>
                  <a:srgbClr val="00B050"/>
                </a:solidFill>
              </a:rPr>
              <a:t>Full_Nyigo_Nyam</a:t>
            </a:r>
          </a:p>
          <a:p>
            <a:pPr marL="1714500" lvl="3" indent="-342900">
              <a:buFont typeface="Arial" panose="020B0604020202020204" pitchFamily="34" charset="0"/>
              <a:buChar char="•"/>
            </a:pPr>
            <a:r>
              <a:rPr lang="en-LU" sz="1600" dirty="0"/>
              <a:t>Line 64: PROCESSMODE must be set to </a:t>
            </a:r>
            <a:r>
              <a:rPr lang="en-LU" sz="1600" dirty="0">
                <a:solidFill>
                  <a:srgbClr val="00B050"/>
                </a:solidFill>
              </a:rPr>
              <a:t>TOPO</a:t>
            </a:r>
            <a:r>
              <a:rPr lang="en-LU" sz="1600" dirty="0"/>
              <a:t> </a:t>
            </a:r>
          </a:p>
          <a:p>
            <a:pPr marL="1714500" lvl="3" indent="-342900">
              <a:buFont typeface="Arial" panose="020B0604020202020204" pitchFamily="34" charset="0"/>
              <a:buChar char="•"/>
            </a:pPr>
            <a:r>
              <a:rPr lang="en-LU" sz="1600" dirty="0"/>
              <a:t>Line 65: INITPOL is VV (cfr e.g. …/SAR_CSL/TDX/</a:t>
            </a:r>
            <a:r>
              <a:rPr lang="en-LU" sz="1600" i="1" dirty="0">
                <a:solidFill>
                  <a:srgbClr val="00B050"/>
                </a:solidFill>
              </a:rPr>
              <a:t>YourMode</a:t>
            </a:r>
            <a:r>
              <a:rPr lang="en-LU" sz="1600" dirty="0"/>
              <a:t>/NoCrop/</a:t>
            </a:r>
            <a:r>
              <a:rPr lang="en-LU" sz="1600" i="1" dirty="0">
                <a:solidFill>
                  <a:srgbClr val="00B050"/>
                </a:solidFill>
              </a:rPr>
              <a:t>YourImg</a:t>
            </a:r>
            <a:r>
              <a:rPr lang="en-LU" sz="1600" dirty="0"/>
              <a:t>.csl/Info/</a:t>
            </a:r>
            <a:r>
              <a:rPr lang="en-LU" sz="1600" dirty="0">
                <a:solidFill>
                  <a:srgbClr val="0070C0"/>
                </a:solidFill>
              </a:rPr>
              <a:t>SLCImageInfo.txt</a:t>
            </a:r>
            <a:r>
              <a:rPr lang="en-LU" sz="1600" dirty="0"/>
              <a:t>) </a:t>
            </a:r>
          </a:p>
          <a:p>
            <a:pPr marL="1714500" lvl="3" indent="-342900">
              <a:buFont typeface="Arial" panose="020B0604020202020204" pitchFamily="34" charset="0"/>
              <a:buChar char="•"/>
            </a:pPr>
            <a:r>
              <a:rPr lang="en-LU" sz="1600" dirty="0"/>
              <a:t>Line 69: INTERFML can be set to </a:t>
            </a:r>
            <a:r>
              <a:rPr lang="en-LU" sz="1600" dirty="0">
                <a:solidFill>
                  <a:srgbClr val="00B050"/>
                </a:solidFill>
              </a:rPr>
              <a:t>20 </a:t>
            </a:r>
            <a:r>
              <a:rPr lang="en-LU" sz="1600" dirty="0"/>
              <a:t>(or higher if you want…)</a:t>
            </a:r>
          </a:p>
          <a:p>
            <a:pPr marL="1714500" lvl="3" indent="-342900">
              <a:buFont typeface="Arial" panose="020B0604020202020204" pitchFamily="34" charset="0"/>
              <a:buChar char="•"/>
            </a:pPr>
            <a:r>
              <a:rPr lang="en-LU" sz="1600" dirty="0"/>
              <a:t>Line 72: COHESTIMFACTOR must be similar to INTERFML when small and not higher than 5 or 7. Try </a:t>
            </a:r>
            <a:r>
              <a:rPr lang="en-LU" sz="1600" dirty="0">
                <a:solidFill>
                  <a:srgbClr val="00B050"/>
                </a:solidFill>
              </a:rPr>
              <a:t>7</a:t>
            </a:r>
            <a:r>
              <a:rPr lang="en-LU" sz="1600" dirty="0"/>
              <a:t> here. </a:t>
            </a:r>
            <a:endParaRPr lang="en-LU" sz="1600" dirty="0">
              <a:solidFill>
                <a:schemeClr val="bg1">
                  <a:lumMod val="65000"/>
                </a:schemeClr>
              </a:solidFill>
            </a:endParaRPr>
          </a:p>
        </p:txBody>
      </p:sp>
    </p:spTree>
    <p:extLst>
      <p:ext uri="{BB962C8B-B14F-4D97-AF65-F5344CB8AC3E}">
        <p14:creationId xmlns:p14="http://schemas.microsoft.com/office/powerpoint/2010/main" val="118411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2a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TDX with CIS)</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11420123" cy="5078313"/>
          </a:xfrm>
          <a:prstGeom prst="rect">
            <a:avLst/>
          </a:prstGeom>
          <a:noFill/>
        </p:spPr>
        <p:txBody>
          <a:bodyPr wrap="square" rtlCol="0">
            <a:spAutoFit/>
          </a:bodyPr>
          <a:lstStyle/>
          <a:p>
            <a:endParaRPr lang="en-GB" sz="1600" dirty="0">
              <a:solidFill>
                <a:schemeClr val="bg1">
                  <a:lumMod val="65000"/>
                </a:schemeClr>
              </a:solidFill>
            </a:endParaRPr>
          </a:p>
          <a:p>
            <a:r>
              <a:rPr lang="en-GB" b="1" dirty="0"/>
              <a:t>Exercise part 2: TOPO mode using TDX in pursuit/bistatic mode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pPr marL="1257300" lvl="2" indent="-342900">
              <a:buFont typeface="Wingdings" pitchFamily="2" charset="2"/>
              <a:buChar char="Ø"/>
            </a:pPr>
            <a:r>
              <a:rPr lang="en-LU" sz="1600" dirty="0"/>
              <a:t>Edit it and change approprite values (continue)</a:t>
            </a:r>
          </a:p>
          <a:p>
            <a:pPr marL="1714500" lvl="3" indent="-342900">
              <a:buFont typeface="Arial" panose="020B0604020202020204" pitchFamily="34" charset="0"/>
              <a:buChar char="•"/>
            </a:pPr>
            <a:r>
              <a:rPr lang="en-LU" sz="1600" dirty="0"/>
              <a:t>Line 77: set </a:t>
            </a:r>
            <a:r>
              <a:rPr lang="en-LU" sz="1600" dirty="0">
                <a:solidFill>
                  <a:srgbClr val="00B050"/>
                </a:solidFill>
              </a:rPr>
              <a:t>APPLYMASKno</a:t>
            </a:r>
            <a:r>
              <a:rPr lang="en-LU" sz="1600" dirty="0"/>
              <a:t> if you do not have one yet or do not want one. </a:t>
            </a:r>
            <a:br>
              <a:rPr lang="en-LU" sz="1600" dirty="0"/>
            </a:br>
            <a:r>
              <a:rPr lang="en-LU" sz="1600" dirty="0"/>
              <a:t>To mask water bodies, set it to </a:t>
            </a:r>
            <a:r>
              <a:rPr lang="en-LU" sz="1600" dirty="0">
                <a:solidFill>
                  <a:srgbClr val="00B050"/>
                </a:solidFill>
              </a:rPr>
              <a:t>APPLYMASKyes</a:t>
            </a:r>
            <a:r>
              <a:rPr lang="en-LU" sz="1600" dirty="0"/>
              <a:t> and provide with the full path at the next line, e.g. the provide</a:t>
            </a:r>
            <a:r>
              <a:rPr lang="fr-FR" sz="1600" dirty="0"/>
              <a:t>d</a:t>
            </a:r>
            <a:r>
              <a:rPr lang="en-LU" sz="1600" dirty="0"/>
              <a:t> one: </a:t>
            </a:r>
            <a:r>
              <a:rPr lang="en-LU" sz="1600" dirty="0">
                <a:solidFill>
                  <a:srgbClr val="00B050"/>
                </a:solidFill>
              </a:rPr>
              <a:t>.../DataSAR/SAR_AUX_FILES/MASKS/WaterBodies/DRCongo/</a:t>
            </a:r>
            <a:r>
              <a:rPr lang="en-LU" sz="1600" dirty="0">
                <a:solidFill>
                  <a:srgbClr val="0070C0"/>
                </a:solidFill>
              </a:rPr>
              <a:t>LakeKivu_LatLong</a:t>
            </a:r>
            <a:r>
              <a:rPr lang="en-LU" sz="1600" dirty="0"/>
              <a:t>. </a:t>
            </a:r>
          </a:p>
          <a:p>
            <a:pPr marL="1714500" lvl="3" indent="-342900">
              <a:buFont typeface="Arial" panose="020B0604020202020204" pitchFamily="34" charset="0"/>
              <a:buChar char="•"/>
            </a:pPr>
            <a:r>
              <a:rPr lang="en-LU" sz="1600" dirty="0"/>
              <a:t>L</a:t>
            </a:r>
            <a:r>
              <a:rPr lang="en-GB" sz="1600" dirty="0" err="1"/>
              <a:t>i</a:t>
            </a:r>
            <a:r>
              <a:rPr lang="en-LU" sz="1600" dirty="0"/>
              <a:t>ne 85: SKIPUW: set it to </a:t>
            </a:r>
            <a:r>
              <a:rPr lang="en-LU" sz="1600" dirty="0">
                <a:solidFill>
                  <a:srgbClr val="00B050"/>
                </a:solidFill>
              </a:rPr>
              <a:t>SKIPno</a:t>
            </a:r>
            <a:r>
              <a:rPr lang="en-LU" sz="1600" dirty="0"/>
              <a:t> </a:t>
            </a:r>
          </a:p>
          <a:p>
            <a:pPr marL="1714500" lvl="3" indent="-342900">
              <a:buFont typeface="Arial" panose="020B0604020202020204" pitchFamily="34" charset="0"/>
              <a:buChar char="•"/>
            </a:pPr>
            <a:r>
              <a:rPr lang="en-LU" sz="1600" dirty="0"/>
              <a:t>Line 86: UWMETHOD, try </a:t>
            </a:r>
            <a:r>
              <a:rPr lang="en-LU" sz="1600" dirty="0">
                <a:solidFill>
                  <a:srgbClr val="00B050"/>
                </a:solidFill>
              </a:rPr>
              <a:t>CIS</a:t>
            </a:r>
          </a:p>
          <a:p>
            <a:pPr marL="1714500" lvl="3" indent="-342900">
              <a:buFont typeface="Arial" panose="020B0604020202020204" pitchFamily="34" charset="0"/>
              <a:buChar char="•"/>
            </a:pPr>
            <a:r>
              <a:rPr lang="en-LU" sz="1600" dirty="0"/>
              <a:t>Lines 88-118 ca</a:t>
            </a:r>
            <a:r>
              <a:rPr lang="fr-FR" sz="1600" dirty="0"/>
              <a:t>n</a:t>
            </a:r>
            <a:r>
              <a:rPr lang="en-LU" sz="1600" dirty="0"/>
              <a:t> be kept by default most of t</a:t>
            </a:r>
            <a:r>
              <a:rPr lang="en-GB" sz="1600" dirty="0"/>
              <a:t>he</a:t>
            </a:r>
            <a:r>
              <a:rPr lang="en-LU" sz="1600" dirty="0"/>
              <a:t> time when performing unwrapping.</a:t>
            </a:r>
          </a:p>
          <a:p>
            <a:pPr marL="1714500" lvl="3" indent="-342900">
              <a:buFont typeface="Arial" panose="020B0604020202020204" pitchFamily="34" charset="0"/>
              <a:buChar char="•"/>
            </a:pPr>
            <a:r>
              <a:rPr lang="en-GB" sz="1600" dirty="0"/>
              <a:t>Line 120: it is not advised to process interpolation when computing DEM, hence set INTERPOL to </a:t>
            </a:r>
            <a:r>
              <a:rPr lang="en-GB" sz="1600" dirty="0">
                <a:solidFill>
                  <a:srgbClr val="00B050"/>
                </a:solidFill>
              </a:rPr>
              <a:t>NONE</a:t>
            </a:r>
            <a:endParaRPr lang="en-GB" sz="1600" dirty="0"/>
          </a:p>
          <a:p>
            <a:pPr marL="1714500" lvl="3" indent="-342900">
              <a:buFont typeface="Arial" panose="020B0604020202020204" pitchFamily="34" charset="0"/>
              <a:buChar char="•"/>
            </a:pPr>
            <a:r>
              <a:rPr lang="en-GB" sz="1600" dirty="0"/>
              <a:t>Line 121: REMOVEPLANE: it is not advised to process a detrending when computing DEM. Set it to </a:t>
            </a:r>
            <a:r>
              <a:rPr lang="en-GB" sz="1600" dirty="0" err="1">
                <a:solidFill>
                  <a:srgbClr val="00B050"/>
                </a:solidFill>
              </a:rPr>
              <a:t>DETRENDno</a:t>
            </a:r>
            <a:r>
              <a:rPr lang="en-GB" sz="1600" dirty="0"/>
              <a:t> </a:t>
            </a:r>
          </a:p>
          <a:p>
            <a:pPr marL="1714500" lvl="3" indent="-342900">
              <a:buFont typeface="Arial" panose="020B0604020202020204" pitchFamily="34" charset="0"/>
              <a:buChar char="•"/>
            </a:pPr>
            <a:r>
              <a:rPr lang="en-GB" sz="1600" dirty="0"/>
              <a:t>Line 126: GEOCMETHD: set it to </a:t>
            </a:r>
            <a:r>
              <a:rPr lang="en-GB" sz="1600" dirty="0">
                <a:solidFill>
                  <a:srgbClr val="00B050"/>
                </a:solidFill>
              </a:rPr>
              <a:t>Closest</a:t>
            </a:r>
            <a:endParaRPr lang="en-GB" sz="1600" dirty="0"/>
          </a:p>
          <a:p>
            <a:pPr marL="1714500" lvl="3" indent="-342900">
              <a:buFont typeface="Arial" panose="020B0604020202020204" pitchFamily="34" charset="0"/>
              <a:buChar char="•"/>
            </a:pPr>
            <a:r>
              <a:rPr lang="en-LU" sz="1600" dirty="0"/>
              <a:t>Set the paths in the last lines as before… </a:t>
            </a:r>
          </a:p>
          <a:p>
            <a:pPr marL="1714500" lvl="3" indent="-342900">
              <a:buFont typeface="Arial" panose="020B0604020202020204" pitchFamily="34" charset="0"/>
              <a:buChar char="•"/>
            </a:pPr>
            <a:endParaRPr lang="en-LU" sz="1600" dirty="0"/>
          </a:p>
          <a:p>
            <a:pPr marL="1257300" lvl="2" indent="-342900">
              <a:buFont typeface="Wingdings" pitchFamily="2" charset="2"/>
              <a:buChar char="Ø"/>
            </a:pPr>
            <a:r>
              <a:rPr lang="en-LU" sz="1600" dirty="0"/>
              <a:t>When done, if needed, compare you</a:t>
            </a:r>
            <a:r>
              <a:rPr lang="fr-FR" sz="1600" dirty="0"/>
              <a:t>r</a:t>
            </a:r>
            <a:r>
              <a:rPr lang="en-LU" sz="1600" dirty="0"/>
              <a:t> </a:t>
            </a:r>
            <a:r>
              <a:rPr lang="en-GB" sz="1600" dirty="0">
                <a:solidFill>
                  <a:srgbClr val="0070C0"/>
                </a:solidFill>
              </a:rPr>
              <a:t>LaunchMTparam_TDX_SM_Desc_92_Bis_Nyigo_Nyam_Full_Zoom1_ML20_TOPO_CIS.txt </a:t>
            </a:r>
            <a:r>
              <a:rPr lang="en-GB" sz="1600" dirty="0"/>
              <a:t>with existing example in </a:t>
            </a:r>
            <a:br>
              <a:rPr lang="en-GB" sz="1600" dirty="0"/>
            </a:br>
            <a:r>
              <a:rPr lang="en-GB" sz="1600" dirty="0">
                <a:solidFill>
                  <a:srgbClr val="00B050"/>
                </a:solidFill>
              </a:rPr>
              <a:t>…/</a:t>
            </a:r>
            <a:r>
              <a:rPr lang="en-GB" sz="1600" dirty="0" err="1">
                <a:solidFill>
                  <a:srgbClr val="00B050"/>
                </a:solidFill>
              </a:rPr>
              <a:t>DataSAR</a:t>
            </a:r>
            <a:r>
              <a:rPr lang="en-GB" sz="1600" dirty="0">
                <a:solidFill>
                  <a:srgbClr val="00B050"/>
                </a:solidFill>
              </a:rPr>
              <a:t>/</a:t>
            </a:r>
            <a:r>
              <a:rPr lang="en-GB" sz="1600" dirty="0" err="1">
                <a:solidFill>
                  <a:srgbClr val="00B050"/>
                </a:solidFill>
              </a:rPr>
              <a:t>Param_files</a:t>
            </a:r>
            <a:r>
              <a:rPr lang="en-GB" sz="1600" dirty="0">
                <a:solidFill>
                  <a:srgbClr val="00B050"/>
                </a:solidFill>
              </a:rPr>
              <a:t>/TDX/</a:t>
            </a:r>
            <a:r>
              <a:rPr lang="nl-BE" sz="1600" dirty="0">
                <a:solidFill>
                  <a:srgbClr val="00B050"/>
                </a:solidFill>
              </a:rPr>
              <a:t>RDC_NYIGO_NYAM_StMp_Desc92_Bistat_150Mhz</a:t>
            </a:r>
            <a:r>
              <a:rPr lang="en-LU" sz="1600" dirty="0"/>
              <a:t> </a:t>
            </a:r>
          </a:p>
        </p:txBody>
      </p:sp>
    </p:spTree>
    <p:extLst>
      <p:ext uri="{BB962C8B-B14F-4D97-AF65-F5344CB8AC3E}">
        <p14:creationId xmlns:p14="http://schemas.microsoft.com/office/powerpoint/2010/main" val="327525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2a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TDX with CIS)</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7139262" cy="1877437"/>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TDX in pursuit/bistatic mode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t>Execute </a:t>
            </a:r>
            <a:r>
              <a:rPr lang="en-GB" sz="1600" b="1" i="1" dirty="0" err="1"/>
              <a:t>SinglePair.sh</a:t>
            </a:r>
            <a:r>
              <a:rPr lang="en-GB" sz="1600" b="1" i="1" dirty="0"/>
              <a:t> </a:t>
            </a:r>
          </a:p>
          <a:p>
            <a:pPr marL="800100" lvl="1" indent="-342900">
              <a:buFont typeface="Wingdings" pitchFamily="2" charset="2"/>
              <a:buChar char="Ø"/>
            </a:pPr>
            <a:endParaRPr lang="en-LU" sz="1600" dirty="0">
              <a:solidFill>
                <a:schemeClr val="bg1">
                  <a:lumMod val="65000"/>
                </a:schemeClr>
              </a:solidFill>
            </a:endParaRPr>
          </a:p>
        </p:txBody>
      </p:sp>
      <p:sp>
        <p:nvSpPr>
          <p:cNvPr id="8" name="TextBox 7">
            <a:extLst>
              <a:ext uri="{FF2B5EF4-FFF2-40B4-BE49-F238E27FC236}">
                <a16:creationId xmlns:a16="http://schemas.microsoft.com/office/drawing/2014/main" id="{610BFAC4-8C63-77C5-2539-8ABA4B466B61}"/>
              </a:ext>
            </a:extLst>
          </p:cNvPr>
          <p:cNvSpPr txBox="1"/>
          <p:nvPr/>
        </p:nvSpPr>
        <p:spPr>
          <a:xfrm>
            <a:off x="786024" y="2608172"/>
            <a:ext cx="11049023" cy="3785652"/>
          </a:xfrm>
          <a:prstGeom prst="rect">
            <a:avLst/>
          </a:prstGeom>
          <a:noFill/>
        </p:spPr>
        <p:txBody>
          <a:bodyPr wrap="square">
            <a:spAutoFit/>
          </a:bodyPr>
          <a:lstStyle/>
          <a:p>
            <a:pPr lvl="1"/>
            <a:r>
              <a:rPr lang="en-GB" sz="1600" b="1" i="1" dirty="0" err="1"/>
              <a:t>SinglePair.sh</a:t>
            </a:r>
            <a:r>
              <a:rPr lang="en-GB" sz="1600" b="1" i="1" dirty="0"/>
              <a:t> </a:t>
            </a:r>
            <a:r>
              <a:rPr lang="en-GB" sz="1600" i="1" dirty="0" err="1">
                <a:solidFill>
                  <a:srgbClr val="00B050"/>
                </a:solidFill>
              </a:rPr>
              <a:t>DateMas</a:t>
            </a:r>
            <a:r>
              <a:rPr lang="en-GB" sz="1600" i="1" dirty="0">
                <a:solidFill>
                  <a:srgbClr val="00B050"/>
                </a:solidFill>
              </a:rPr>
              <a:t> </a:t>
            </a:r>
            <a:r>
              <a:rPr lang="en-GB" sz="1600" i="1" dirty="0" err="1">
                <a:solidFill>
                  <a:srgbClr val="00B050"/>
                </a:solidFill>
              </a:rPr>
              <a:t>DateSLV</a:t>
            </a:r>
            <a:r>
              <a:rPr lang="en-GB" sz="1600" i="1" dirty="0">
                <a:solidFill>
                  <a:srgbClr val="00B050"/>
                </a:solidFill>
              </a:rPr>
              <a:t> </a:t>
            </a:r>
            <a:r>
              <a:rPr lang="en-GB" sz="1600" i="1" dirty="0" err="1">
                <a:solidFill>
                  <a:srgbClr val="00B050"/>
                </a:solidFill>
              </a:rPr>
              <a:t>ParamFile</a:t>
            </a:r>
            <a:r>
              <a:rPr lang="en-GB" sz="1600" i="1" dirty="0">
                <a:solidFill>
                  <a:srgbClr val="00B050"/>
                </a:solidFill>
              </a:rPr>
              <a:t> Comment [</a:t>
            </a:r>
            <a:r>
              <a:rPr lang="en-GB" sz="1600" i="1" dirty="0" err="1">
                <a:solidFill>
                  <a:srgbClr val="00B050"/>
                </a:solidFill>
              </a:rPr>
              <a:t>SuperMaster</a:t>
            </a:r>
            <a:r>
              <a:rPr lang="en-GB" sz="1600" i="1" dirty="0">
                <a:solidFill>
                  <a:srgbClr val="00B050"/>
                </a:solidFill>
              </a:rPr>
              <a:t>]</a:t>
            </a:r>
            <a:br>
              <a:rPr lang="en-GB" sz="1600" i="1" dirty="0">
                <a:solidFill>
                  <a:srgbClr val="00B050"/>
                </a:solidFill>
              </a:rPr>
            </a:br>
            <a:br>
              <a:rPr lang="en-GB" sz="1600" i="1" dirty="0">
                <a:solidFill>
                  <a:srgbClr val="00B050"/>
                </a:solidFill>
              </a:rPr>
            </a:br>
            <a:r>
              <a:rPr lang="nl-BE" sz="1600" b="1" i="1" dirty="0"/>
              <a:t>	    </a:t>
            </a:r>
            <a:r>
              <a:rPr lang="nl-BE" sz="1600" i="1" dirty="0"/>
              <a:t>where:</a:t>
            </a:r>
            <a:r>
              <a:rPr lang="nl-BE" sz="1600" b="1" i="1" dirty="0"/>
              <a:t> 	</a:t>
            </a:r>
            <a:r>
              <a:rPr lang="en-GB" sz="1600" i="1" dirty="0">
                <a:solidFill>
                  <a:srgbClr val="00B050"/>
                </a:solidFill>
              </a:rPr>
              <a:t> </a:t>
            </a:r>
            <a:r>
              <a:rPr lang="en-GB" sz="1600" i="1" dirty="0" err="1">
                <a:solidFill>
                  <a:srgbClr val="00B050"/>
                </a:solidFill>
              </a:rPr>
              <a:t>DateMas</a:t>
            </a:r>
            <a:r>
              <a:rPr lang="nl-BE" sz="1600" i="1" dirty="0">
                <a:solidFill>
                  <a:srgbClr val="00B050"/>
                </a:solidFill>
              </a:rPr>
              <a:t> </a:t>
            </a:r>
            <a:r>
              <a:rPr lang="nl-BE" sz="1600" i="1" dirty="0">
                <a:solidFill>
                  <a:schemeClr val="tx1">
                    <a:lumMod val="95000"/>
                    <a:lumOff val="5000"/>
                  </a:schemeClr>
                </a:solidFill>
              </a:rPr>
              <a:t>=</a:t>
            </a:r>
            <a:r>
              <a:rPr lang="nl-BE" sz="1600" dirty="0">
                <a:solidFill>
                  <a:schemeClr val="tx1">
                    <a:lumMod val="95000"/>
                    <a:lumOff val="5000"/>
                  </a:schemeClr>
                </a:solidFill>
              </a:rPr>
              <a:t> the date of the Master image, i.e. </a:t>
            </a:r>
            <a:r>
              <a:rPr lang="nl-BE" sz="1600" dirty="0">
                <a:solidFill>
                  <a:srgbClr val="00B050"/>
                </a:solidFill>
              </a:rPr>
              <a:t>20140912</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DateSLV</a:t>
            </a:r>
            <a:r>
              <a:rPr lang="nl-BE" sz="1600" i="1" dirty="0">
                <a:solidFill>
                  <a:schemeClr val="tx1">
                    <a:lumMod val="95000"/>
                    <a:lumOff val="5000"/>
                  </a:schemeClr>
                </a:solidFill>
              </a:rPr>
              <a:t> = </a:t>
            </a:r>
            <a:r>
              <a:rPr lang="nl-BE" sz="1600" dirty="0">
                <a:solidFill>
                  <a:schemeClr val="tx1">
                    <a:lumMod val="95000"/>
                    <a:lumOff val="5000"/>
                  </a:schemeClr>
                </a:solidFill>
              </a:rPr>
              <a:t>the date of the Slave image, i.e. </a:t>
            </a:r>
            <a:r>
              <a:rPr lang="nl-BE" sz="1600" dirty="0">
                <a:solidFill>
                  <a:srgbClr val="00B050"/>
                </a:solidFill>
              </a:rPr>
              <a:t>20140912</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ParamFile</a:t>
            </a:r>
            <a:r>
              <a:rPr lang="nl-BE" sz="1600" i="1" dirty="0">
                <a:solidFill>
                  <a:schemeClr val="tx1">
                    <a:lumMod val="95000"/>
                    <a:lumOff val="5000"/>
                  </a:schemeClr>
                </a:solidFill>
              </a:rPr>
              <a:t> = </a:t>
            </a:r>
            <a:r>
              <a:rPr lang="nl-BE" sz="1600" dirty="0">
                <a:solidFill>
                  <a:schemeClr val="tx1">
                    <a:lumMod val="95000"/>
                    <a:lumOff val="5000"/>
                  </a:schemeClr>
                </a:solidFill>
              </a:rPr>
              <a:t>path to your parameter file </a:t>
            </a:r>
            <a:br>
              <a:rPr lang="nl-BE" sz="1600" dirty="0">
                <a:solidFill>
                  <a:schemeClr val="tx1">
                    <a:lumMod val="95000"/>
                    <a:lumOff val="5000"/>
                  </a:schemeClr>
                </a:solidFill>
              </a:rPr>
            </a:br>
            <a:r>
              <a:rPr lang="nl-BE" sz="1600" dirty="0">
                <a:solidFill>
                  <a:schemeClr val="tx1">
                    <a:lumMod val="95000"/>
                    <a:lumOff val="5000"/>
                  </a:schemeClr>
                </a:solidFill>
              </a:rPr>
              <a:t>			(</a:t>
            </a:r>
            <a:r>
              <a:rPr lang="en-GB" sz="1600" dirty="0">
                <a:solidFill>
                  <a:srgbClr val="0070C0"/>
                </a:solidFill>
              </a:rPr>
              <a:t>LaunchMTparam_TDX_SM_Desc_92_Bis_Nyigo_Nyam_Full_Zoom1_ML20_TOPO_CIS.txt</a:t>
            </a:r>
            <a:r>
              <a:rPr lang="en-GB" sz="1600" dirty="0"/>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Comment </a:t>
            </a:r>
            <a:r>
              <a:rPr lang="nl-BE" sz="1600" i="1" dirty="0">
                <a:solidFill>
                  <a:schemeClr val="tx1">
                    <a:lumMod val="95000"/>
                    <a:lumOff val="5000"/>
                  </a:schemeClr>
                </a:solidFill>
              </a:rPr>
              <a:t>= </a:t>
            </a:r>
            <a:r>
              <a:rPr lang="nl-BE" sz="1600" dirty="0">
                <a:solidFill>
                  <a:schemeClr val="tx1">
                    <a:lumMod val="95000"/>
                    <a:lumOff val="5000"/>
                  </a:schemeClr>
                </a:solidFill>
              </a:rPr>
              <a:t>for dir naming (useful when performing several tests…), e.g. </a:t>
            </a:r>
            <a:r>
              <a:rPr lang="nl-BE" sz="1600" i="1" dirty="0">
                <a:solidFill>
                  <a:srgbClr val="00B050"/>
                </a:solidFill>
              </a:rPr>
              <a:t>_CIS_Unwrap</a:t>
            </a:r>
            <a:br>
              <a:rPr lang="nl-BE" sz="1600" i="1" dirty="0">
                <a:solidFill>
                  <a:schemeClr val="tx1">
                    <a:lumMod val="95000"/>
                    <a:lumOff val="5000"/>
                  </a:schemeClr>
                </a:solidFill>
              </a:rPr>
            </a:br>
            <a:endParaRPr lang="nl-BE" sz="1600" i="1" dirty="0">
              <a:solidFill>
                <a:schemeClr val="tx1">
                  <a:lumMod val="95000"/>
                  <a:lumOff val="5000"/>
                </a:schemeClr>
              </a:solidFill>
            </a:endParaRPr>
          </a:p>
          <a:p>
            <a:pPr lvl="1"/>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t>- Note how SLV was renamed with dummy name (year 9000) to avoid conflict with same name as MAS image. 		  A link was also created from RX to TX with the dummy date for processing infrastructure requirments </a:t>
            </a:r>
          </a:p>
          <a:p>
            <a:pPr lvl="1"/>
            <a:r>
              <a:rPr lang="nl-BE" sz="1600" dirty="0"/>
              <a:t>		- geocoded DEM is named “</a:t>
            </a:r>
            <a:r>
              <a:rPr lang="nl-BE" sz="1600" dirty="0">
                <a:solidFill>
                  <a:srgbClr val="0070C0"/>
                </a:solidFill>
              </a:rPr>
              <a:t>slantRangeDEM.VV-VV.UTM.40x40.bil_TDX_RDC_NYIGO_NYAM…</a:t>
            </a:r>
            <a:r>
              <a:rPr lang="nl-BE" sz="1600" dirty="0"/>
              <a:t>”</a:t>
            </a:r>
          </a:p>
          <a:p>
            <a:pPr lvl="1"/>
            <a:r>
              <a:rPr lang="nl-BE" sz="1600" dirty="0"/>
              <a:t>		- remember to track errors or warnings by looking at lines that do not start with “ //”. You can ignore the 		   errors about flipped or flopped mod file not found.   </a:t>
            </a:r>
          </a:p>
          <a:p>
            <a:pPr lvl="1"/>
            <a:r>
              <a:rPr lang="nl-BE" sz="1600" dirty="0"/>
              <a:t> </a:t>
            </a:r>
            <a:r>
              <a:rPr lang="nl-BE" sz="1600" i="1" dirty="0">
                <a:solidFill>
                  <a:schemeClr val="tx1">
                    <a:lumMod val="95000"/>
                    <a:lumOff val="5000"/>
                  </a:schemeClr>
                </a:solidFill>
              </a:rPr>
              <a:t>				</a:t>
            </a:r>
            <a:r>
              <a:rPr lang="nl-BE" sz="1600" b="1" i="1" dirty="0"/>
              <a:t>			</a:t>
            </a:r>
            <a:r>
              <a:rPr lang="nl-BE" sz="1600" dirty="0">
                <a:sym typeface="Wingdings" pitchFamily="2" charset="2"/>
              </a:rPr>
              <a:t> </a:t>
            </a:r>
            <a:r>
              <a:rPr lang="nl-BE" sz="1600" dirty="0"/>
              <a:t>OK? ✅  (~ 1 min for DEM + 8 min)</a:t>
            </a:r>
            <a:br>
              <a:rPr lang="nl-BE" sz="1600" dirty="0"/>
            </a:br>
            <a:r>
              <a:rPr lang="nl-BE" sz="1600" dirty="0"/>
              <a:t>								See in …/PROCESS/TDX/…</a:t>
            </a:r>
            <a:endParaRPr lang="en-LU" sz="1600" dirty="0"/>
          </a:p>
        </p:txBody>
      </p:sp>
    </p:spTree>
    <p:extLst>
      <p:ext uri="{BB962C8B-B14F-4D97-AF65-F5344CB8AC3E}">
        <p14:creationId xmlns:p14="http://schemas.microsoft.com/office/powerpoint/2010/main" val="173378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2a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TDX with CIS)</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7139262" cy="1877437"/>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TDX in pursuit/bistatic mode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t>Execute </a:t>
            </a:r>
            <a:r>
              <a:rPr lang="en-GB" sz="1600" b="1" i="1" dirty="0" err="1"/>
              <a:t>SinglePair.sh</a:t>
            </a:r>
            <a:r>
              <a:rPr lang="en-GB" sz="1600" b="1" i="1" dirty="0"/>
              <a:t> </a:t>
            </a:r>
          </a:p>
          <a:p>
            <a:pPr marL="800100" lvl="1" indent="-342900">
              <a:buFont typeface="Wingdings" pitchFamily="2" charset="2"/>
              <a:buChar char="Ø"/>
            </a:pP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C101F330-6E02-FD18-3FA3-C36C6A55DA7F}"/>
              </a:ext>
            </a:extLst>
          </p:cNvPr>
          <p:cNvSpPr txBox="1"/>
          <p:nvPr/>
        </p:nvSpPr>
        <p:spPr>
          <a:xfrm>
            <a:off x="803563" y="3000362"/>
            <a:ext cx="879984" cy="338554"/>
          </a:xfrm>
          <a:prstGeom prst="rect">
            <a:avLst/>
          </a:prstGeom>
          <a:noFill/>
        </p:spPr>
        <p:txBody>
          <a:bodyPr wrap="none" rtlCol="0">
            <a:spAutoFit/>
          </a:bodyPr>
          <a:lstStyle/>
          <a:p>
            <a:r>
              <a:rPr lang="en-LU" sz="1600" dirty="0"/>
              <a:t>Results: </a:t>
            </a:r>
          </a:p>
        </p:txBody>
      </p:sp>
      <p:sp>
        <p:nvSpPr>
          <p:cNvPr id="10" name="TextBox 9">
            <a:extLst>
              <a:ext uri="{FF2B5EF4-FFF2-40B4-BE49-F238E27FC236}">
                <a16:creationId xmlns:a16="http://schemas.microsoft.com/office/drawing/2014/main" id="{F536383A-1AE6-6BA2-CF5B-A872D4022DA1}"/>
              </a:ext>
            </a:extLst>
          </p:cNvPr>
          <p:cNvSpPr txBox="1"/>
          <p:nvPr/>
        </p:nvSpPr>
        <p:spPr>
          <a:xfrm>
            <a:off x="1820819" y="5728192"/>
            <a:ext cx="1251176" cy="276999"/>
          </a:xfrm>
          <a:prstGeom prst="rect">
            <a:avLst/>
          </a:prstGeom>
          <a:noFill/>
        </p:spPr>
        <p:txBody>
          <a:bodyPr wrap="none" rtlCol="0">
            <a:spAutoFit/>
          </a:bodyPr>
          <a:lstStyle/>
          <a:p>
            <a:r>
              <a:rPr lang="en-LU" sz="1200" dirty="0"/>
              <a:t>Slant Range DEM</a:t>
            </a:r>
          </a:p>
        </p:txBody>
      </p:sp>
      <p:pic>
        <p:nvPicPr>
          <p:cNvPr id="23" name="Picture 22">
            <a:extLst>
              <a:ext uri="{FF2B5EF4-FFF2-40B4-BE49-F238E27FC236}">
                <a16:creationId xmlns:a16="http://schemas.microsoft.com/office/drawing/2014/main" id="{91C275B1-B69F-D16E-F2FF-4DE2906316A6}"/>
              </a:ext>
            </a:extLst>
          </p:cNvPr>
          <p:cNvPicPr>
            <a:picLocks noChangeAspect="1"/>
          </p:cNvPicPr>
          <p:nvPr/>
        </p:nvPicPr>
        <p:blipFill>
          <a:blip r:embed="rId2"/>
          <a:stretch>
            <a:fillRect/>
          </a:stretch>
        </p:blipFill>
        <p:spPr>
          <a:xfrm>
            <a:off x="3209267" y="2543505"/>
            <a:ext cx="3687644" cy="3826800"/>
          </a:xfrm>
          <a:prstGeom prst="rect">
            <a:avLst/>
          </a:prstGeom>
        </p:spPr>
      </p:pic>
    </p:spTree>
    <p:extLst>
      <p:ext uri="{BB962C8B-B14F-4D97-AF65-F5344CB8AC3E}">
        <p14:creationId xmlns:p14="http://schemas.microsoft.com/office/powerpoint/2010/main" val="26531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1315015" y="38142"/>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2b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CSK with </a:t>
            </a:r>
            <a:r>
              <a:rPr lang="en-GB" sz="2800" b="1" i="0" u="none" strike="noStrike" dirty="0" err="1">
                <a:solidFill>
                  <a:schemeClr val="bg1"/>
                </a:solidFill>
                <a:effectLst/>
                <a:latin typeface="Helvetica" pitchFamily="2" charset="0"/>
              </a:rPr>
              <a:t>snaphu</a:t>
            </a:r>
            <a:r>
              <a:rPr lang="en-GB" sz="2800" b="1" i="0" u="none" strike="noStrike" dirty="0">
                <a:solidFill>
                  <a:schemeClr val="bg1"/>
                </a:solidFill>
                <a:effectLst/>
                <a:latin typeface="Helvetica" pitchFamily="2" charset="0"/>
              </a:rPr>
              <a:t>)</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11471795" cy="5232202"/>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CSK – Virunga</a:t>
            </a:r>
          </a:p>
          <a:p>
            <a:endParaRPr lang="en-GB" b="1" dirty="0"/>
          </a:p>
          <a:p>
            <a:pPr marL="800100" lvl="1" indent="-342900">
              <a:buFont typeface="Arial" panose="020B0604020202020204" pitchFamily="34" charset="0"/>
              <a:buChar char="•"/>
            </a:pPr>
            <a:r>
              <a:rPr lang="nl-BE" sz="1600" b="1" dirty="0"/>
              <a:t>Prepare the data:</a:t>
            </a:r>
          </a:p>
          <a:p>
            <a:pPr marL="1257300" lvl="2" indent="-342900">
              <a:buFont typeface="Wingdings" pitchFamily="2" charset="2"/>
              <a:buChar char="Ø"/>
            </a:pPr>
            <a:r>
              <a:rPr lang="nl-BE" sz="1600" dirty="0"/>
              <a:t>Get the raw data from </a:t>
            </a:r>
            <a:r>
              <a:rPr lang="nl-BE" sz="1600" dirty="0">
                <a:solidFill>
                  <a:srgbClr val="0070C0"/>
                </a:solidFill>
              </a:rPr>
              <a:t>…/3600/SAR_DATA/CSK/VVP/</a:t>
            </a:r>
            <a:endParaRPr lang="nl-BE" sz="1600" dirty="0"/>
          </a:p>
          <a:p>
            <a:pPr marL="1257300" lvl="2" indent="-342900">
              <a:spcAft>
                <a:spcPts val="600"/>
              </a:spcAft>
              <a:buFont typeface="Wingdings" pitchFamily="2" charset="2"/>
              <a:buChar char="Ø"/>
            </a:pPr>
            <a:r>
              <a:rPr lang="nl-BE" sz="1600" dirty="0"/>
              <a:t>Read the data with </a:t>
            </a:r>
            <a:r>
              <a:rPr lang="nl-BE" sz="1600" b="1" i="1" dirty="0"/>
              <a:t>Read_All_Img.sh </a:t>
            </a:r>
            <a:r>
              <a:rPr lang="nl-BE" sz="1600" dirty="0"/>
              <a:t>(See </a:t>
            </a:r>
            <a:r>
              <a:rPr lang="nl-BE" sz="1600" dirty="0">
                <a:solidFill>
                  <a:srgbClr val="FF0000"/>
                </a:solidFill>
              </a:rPr>
              <a:t>manual §2</a:t>
            </a:r>
            <a:r>
              <a:rPr lang="nl-BE" sz="1600" dirty="0"/>
              <a:t>):</a:t>
            </a:r>
          </a:p>
          <a:p>
            <a:pPr lvl="2">
              <a:spcAft>
                <a:spcPts val="600"/>
              </a:spcAft>
            </a:pPr>
            <a:br>
              <a:rPr lang="nl-BE" sz="1600" b="1" i="1" dirty="0"/>
            </a:br>
            <a:r>
              <a:rPr lang="nl-BE" sz="1600" b="1" i="1" dirty="0"/>
              <a:t>     Read_All_Img.sh  </a:t>
            </a:r>
            <a:r>
              <a:rPr lang="nl-BE" sz="1600" i="1" dirty="0">
                <a:solidFill>
                  <a:srgbClr val="00B050"/>
                </a:solidFill>
              </a:rPr>
              <a:t>DirWhereRaw DirWhereCSL/NoCrop SAT  PATH/kml</a:t>
            </a:r>
            <a:br>
              <a:rPr lang="nl-BE" sz="1600" i="1" dirty="0"/>
            </a:br>
            <a:br>
              <a:rPr lang="nl-BE" sz="1600" b="1" i="1" dirty="0"/>
            </a:br>
            <a:r>
              <a:rPr lang="nl-BE" sz="1600" b="1" i="1" dirty="0"/>
              <a:t>	    </a:t>
            </a:r>
            <a:r>
              <a:rPr lang="nl-BE" sz="1600" i="1" dirty="0"/>
              <a:t>where:</a:t>
            </a:r>
            <a:r>
              <a:rPr lang="nl-BE" sz="1600" b="1" i="1" dirty="0"/>
              <a:t> 	</a:t>
            </a:r>
            <a:r>
              <a:rPr lang="nl-BE" sz="1600" i="1" dirty="0">
                <a:solidFill>
                  <a:srgbClr val="00B050"/>
                </a:solidFill>
              </a:rPr>
              <a:t>DirWhereRaw </a:t>
            </a:r>
            <a:r>
              <a:rPr lang="nl-BE" sz="1600" i="1" dirty="0">
                <a:solidFill>
                  <a:schemeClr val="tx1">
                    <a:lumMod val="95000"/>
                    <a:lumOff val="5000"/>
                  </a:schemeClr>
                </a:solidFill>
              </a:rPr>
              <a:t>=</a:t>
            </a:r>
            <a:r>
              <a:rPr lang="nl-BE" sz="1600" dirty="0">
                <a:solidFill>
                  <a:schemeClr val="tx1">
                    <a:lumMod val="95000"/>
                    <a:lumOff val="5000"/>
                  </a:schemeClr>
                </a:solidFill>
              </a:rPr>
              <a:t> </a:t>
            </a:r>
            <a:r>
              <a:rPr lang="nl-BE" sz="1600" dirty="0"/>
              <a:t>…/3600/SAR_DATA/CSK/VVP</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DirWhereCSL/NoCrop</a:t>
            </a:r>
            <a:r>
              <a:rPr lang="nl-BE" sz="1600" i="1" dirty="0">
                <a:solidFill>
                  <a:schemeClr val="tx1">
                    <a:lumMod val="95000"/>
                    <a:lumOff val="5000"/>
                  </a:schemeClr>
                </a:solidFill>
              </a:rPr>
              <a:t> = </a:t>
            </a:r>
            <a:r>
              <a:rPr lang="nl-BE" sz="1600" dirty="0">
                <a:solidFill>
                  <a:schemeClr val="tx1">
                    <a:lumMod val="95000"/>
                    <a:lumOff val="5000"/>
                  </a:schemeClr>
                </a:solidFill>
              </a:rPr>
              <a:t>…/SAR_CSL/CSK/</a:t>
            </a:r>
            <a:r>
              <a:rPr lang="nl-BE" sz="1600" dirty="0"/>
              <a:t>Virunga_Asc</a:t>
            </a:r>
            <a:r>
              <a:rPr lang="nl-BE" sz="1600" dirty="0">
                <a:solidFill>
                  <a:schemeClr val="tx1">
                    <a:lumMod val="95000"/>
                    <a:lumOff val="5000"/>
                  </a:schemeClr>
                </a:solidFill>
              </a:rPr>
              <a:t>/NoCrop </a:t>
            </a:r>
            <a:br>
              <a:rPr lang="nl-BE" sz="1600" dirty="0">
                <a:solidFill>
                  <a:schemeClr val="tx1">
                    <a:lumMod val="95000"/>
                    <a:lumOff val="5000"/>
                  </a:schemeClr>
                </a:solidFill>
              </a:rPr>
            </a:br>
            <a:r>
              <a:rPr lang="nl-BE" sz="1600" dirty="0">
                <a:solidFill>
                  <a:schemeClr val="tx1">
                    <a:lumMod val="95000"/>
                    <a:lumOff val="5000"/>
                  </a:schemeClr>
                </a:solidFill>
              </a:rPr>
              <a:t>				(</a:t>
            </a:r>
            <a:r>
              <a:rPr lang="nl-BE" sz="1600" dirty="0">
                <a:solidFill>
                  <a:srgbClr val="FF0000"/>
                </a:solidFill>
              </a:rPr>
              <a:t>will be created; beware to end with NoCrop !</a:t>
            </a:r>
            <a:r>
              <a:rPr lang="nl-BE" sz="1600" dirty="0">
                <a:solidFill>
                  <a:schemeClr val="tx1">
                    <a:lumMod val="95000"/>
                    <a:lumOff val="5000"/>
                  </a:schemeClr>
                </a:solidFill>
              </a:rPr>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SAT</a:t>
            </a:r>
            <a:r>
              <a:rPr lang="nl-BE" sz="1600" i="1" dirty="0">
                <a:solidFill>
                  <a:schemeClr val="tx1">
                    <a:lumMod val="95000"/>
                    <a:lumOff val="5000"/>
                  </a:schemeClr>
                </a:solidFill>
              </a:rPr>
              <a:t> = </a:t>
            </a:r>
            <a:r>
              <a:rPr lang="nl-BE" sz="1600" dirty="0">
                <a:solidFill>
                  <a:schemeClr val="tx1">
                    <a:lumMod val="95000"/>
                    <a:lumOff val="5000"/>
                  </a:schemeClr>
                </a:solidFill>
              </a:rPr>
              <a:t>CSK</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b="1" i="1" dirty="0"/>
              <a:t>	</a:t>
            </a:r>
            <a:r>
              <a:rPr lang="nl-BE" sz="1600" dirty="0">
                <a:sym typeface="Wingdings" pitchFamily="2" charset="2"/>
              </a:rPr>
              <a:t> </a:t>
            </a:r>
            <a:r>
              <a:rPr lang="nl-BE" sz="1600" dirty="0"/>
              <a:t>OK? ✅  (~2 min)</a:t>
            </a:r>
            <a:br>
              <a:rPr lang="nl-BE" sz="1600" dirty="0"/>
            </a:br>
            <a:r>
              <a:rPr lang="nl-BE" sz="1600" dirty="0"/>
              <a:t>							See in …/SAR_CSL/CSK/…/NoCrop</a:t>
            </a:r>
            <a:br>
              <a:rPr lang="nl-BE" sz="1600" i="1" dirty="0">
                <a:solidFill>
                  <a:schemeClr val="tx1">
                    <a:lumMod val="95000"/>
                    <a:lumOff val="5000"/>
                  </a:schemeClr>
                </a:solidFill>
              </a:rPr>
            </a:br>
            <a:r>
              <a:rPr lang="nl-BE" sz="1600" i="1" dirty="0">
                <a:solidFill>
                  <a:schemeClr val="tx1">
                    <a:lumMod val="95000"/>
                    <a:lumOff val="5000"/>
                  </a:schemeClr>
                </a:solidFill>
              </a:rPr>
              <a:t>	   </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solidFill>
                  <a:schemeClr val="tx1">
                    <a:lumMod val="95000"/>
                    <a:lumOff val="5000"/>
                  </a:schemeClr>
                </a:solidFill>
              </a:rPr>
              <a:t>- name </a:t>
            </a:r>
            <a:r>
              <a:rPr lang="nl-BE" sz="1600" dirty="0"/>
              <a:t>Virunga_Asc is arbitrary. We knew here it was ascending mode and targetting the Virunga, so </a:t>
            </a:r>
            <a:br>
              <a:rPr lang="nl-BE" sz="1600" dirty="0"/>
            </a:br>
            <a:r>
              <a:rPr lang="nl-BE" sz="1600" dirty="0"/>
              <a:t>		  it made sense to call it like that. </a:t>
            </a:r>
          </a:p>
          <a:p>
            <a:pPr lvl="2">
              <a:spcAft>
                <a:spcPts val="600"/>
              </a:spcAft>
            </a:pPr>
            <a:r>
              <a:rPr lang="nl-BE" sz="1600" dirty="0">
                <a:solidFill>
                  <a:schemeClr val="bg1">
                    <a:lumMod val="65000"/>
                  </a:schemeClr>
                </a:solidFill>
              </a:rPr>
              <a:t>		</a:t>
            </a:r>
            <a:r>
              <a:rPr lang="nl-BE" sz="1600" dirty="0">
                <a:solidFill>
                  <a:srgbClr val="FF0000"/>
                </a:solidFill>
              </a:rPr>
              <a:t>- Choose carefully your pair of images to get an appropriate baseline ! Watch the altitude of ambiguity.</a:t>
            </a:r>
            <a:br>
              <a:rPr lang="nl-BE" sz="1600" dirty="0">
                <a:solidFill>
                  <a:srgbClr val="FF0000"/>
                </a:solidFill>
              </a:rPr>
            </a:br>
            <a:r>
              <a:rPr lang="nl-BE" sz="1600" dirty="0">
                <a:solidFill>
                  <a:srgbClr val="FF0000"/>
                </a:solidFill>
              </a:rPr>
              <a:t>		</a:t>
            </a:r>
            <a:endParaRPr lang="en-LU" sz="1600" dirty="0">
              <a:solidFill>
                <a:srgbClr val="FF0000"/>
              </a:solidFill>
            </a:endParaRPr>
          </a:p>
        </p:txBody>
      </p:sp>
    </p:spTree>
    <p:extLst>
      <p:ext uri="{BB962C8B-B14F-4D97-AF65-F5344CB8AC3E}">
        <p14:creationId xmlns:p14="http://schemas.microsoft.com/office/powerpoint/2010/main" val="120268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AFE6D3C-3F6A-E353-2CEC-05B2315873C4}"/>
              </a:ext>
            </a:extLst>
          </p:cNvPr>
          <p:cNvSpPr txBox="1"/>
          <p:nvPr/>
        </p:nvSpPr>
        <p:spPr>
          <a:xfrm>
            <a:off x="200971" y="889535"/>
            <a:ext cx="12049452" cy="5570756"/>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CSK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pPr marL="1257300" lvl="2" indent="-342900">
              <a:buFont typeface="Wingdings" pitchFamily="2" charset="2"/>
              <a:buChar char="Ø"/>
            </a:pPr>
            <a:r>
              <a:rPr lang="en-GB" sz="1600" dirty="0"/>
              <a:t>Copy </a:t>
            </a:r>
            <a:r>
              <a:rPr lang="en-GB" sz="1600" dirty="0">
                <a:solidFill>
                  <a:srgbClr val="00B050"/>
                </a:solidFill>
              </a:rPr>
              <a:t>…/SAR/</a:t>
            </a:r>
            <a:r>
              <a:rPr lang="en-GB" sz="1600" dirty="0" err="1">
                <a:solidFill>
                  <a:srgbClr val="00B050"/>
                </a:solidFill>
              </a:rPr>
              <a:t>AMSTer</a:t>
            </a:r>
            <a:r>
              <a:rPr lang="en-GB" sz="1600" dirty="0">
                <a:solidFill>
                  <a:srgbClr val="00B050"/>
                </a:solidFill>
              </a:rPr>
              <a:t>/SCRIPTS_MT/</a:t>
            </a:r>
            <a:r>
              <a:rPr lang="en-GB" sz="1600" dirty="0">
                <a:solidFill>
                  <a:srgbClr val="0070C0"/>
                </a:solidFill>
              </a:rPr>
              <a:t>___V20221026_LaunchMTparam.txt</a:t>
            </a:r>
            <a:br>
              <a:rPr lang="en-GB" sz="1600" dirty="0"/>
            </a:br>
            <a:r>
              <a:rPr lang="en-GB" sz="1600" dirty="0"/>
              <a:t>	in </a:t>
            </a:r>
            <a:r>
              <a:rPr lang="en-GB" sz="1600" dirty="0">
                <a:solidFill>
                  <a:srgbClr val="00B050"/>
                </a:solidFill>
              </a:rPr>
              <a:t>…/</a:t>
            </a:r>
            <a:r>
              <a:rPr lang="en-GB" sz="1600" dirty="0" err="1">
                <a:solidFill>
                  <a:srgbClr val="00B050"/>
                </a:solidFill>
              </a:rPr>
              <a:t>DataSAR</a:t>
            </a:r>
            <a:r>
              <a:rPr lang="en-GB" sz="1600" dirty="0">
                <a:solidFill>
                  <a:srgbClr val="00B050"/>
                </a:solidFill>
              </a:rPr>
              <a:t>/</a:t>
            </a:r>
            <a:r>
              <a:rPr lang="en-GB" sz="1600" dirty="0" err="1">
                <a:solidFill>
                  <a:srgbClr val="00B050"/>
                </a:solidFill>
              </a:rPr>
              <a:t>Param_files</a:t>
            </a:r>
            <a:r>
              <a:rPr lang="en-GB" sz="1600" dirty="0">
                <a:solidFill>
                  <a:srgbClr val="00B050"/>
                </a:solidFill>
              </a:rPr>
              <a:t>/CSK/</a:t>
            </a:r>
            <a:r>
              <a:rPr lang="en-GB" sz="1600" dirty="0" err="1">
                <a:solidFill>
                  <a:srgbClr val="00B050"/>
                </a:solidFill>
              </a:rPr>
              <a:t>Virunga_Asc</a:t>
            </a:r>
            <a:br>
              <a:rPr lang="en-GB" sz="1600" dirty="0"/>
            </a:br>
            <a:r>
              <a:rPr lang="en-GB" sz="1600" dirty="0"/>
              <a:t>and name it as something useful, e.g.</a:t>
            </a:r>
            <a:br>
              <a:rPr lang="en-GB" sz="1600" dirty="0"/>
            </a:br>
            <a:r>
              <a:rPr lang="en-GB" sz="1600" dirty="0"/>
              <a:t>	 </a:t>
            </a:r>
            <a:r>
              <a:rPr lang="en-GB" sz="1600" dirty="0">
                <a:solidFill>
                  <a:srgbClr val="0070C0"/>
                </a:solidFill>
              </a:rPr>
              <a:t>LaunchMTparam_CSK_Virunga_Asc_Zoom1_ML30_snaphu_TOPO.txt   </a:t>
            </a:r>
            <a:br>
              <a:rPr lang="en-GB" sz="1600" dirty="0">
                <a:solidFill>
                  <a:srgbClr val="0070C0"/>
                </a:solidFill>
              </a:rPr>
            </a:br>
            <a:r>
              <a:rPr lang="en-GB" sz="1600" dirty="0">
                <a:solidFill>
                  <a:srgbClr val="0070C0"/>
                </a:solidFill>
              </a:rPr>
              <a:t>	</a:t>
            </a:r>
            <a:r>
              <a:rPr lang="en-GB" sz="1600" dirty="0"/>
              <a:t>(name should help to assess what it is supposed to do)</a:t>
            </a:r>
          </a:p>
          <a:p>
            <a:endParaRPr lang="en-GB" sz="1600" dirty="0">
              <a:solidFill>
                <a:schemeClr val="bg1">
                  <a:lumMod val="65000"/>
                </a:schemeClr>
              </a:solidFill>
            </a:endParaRPr>
          </a:p>
          <a:p>
            <a:pPr marL="1257300" lvl="2" indent="-342900">
              <a:buFont typeface="Wingdings" pitchFamily="2" charset="2"/>
              <a:buChar char="Ø"/>
            </a:pPr>
            <a:r>
              <a:rPr lang="en-LU" sz="1600" dirty="0"/>
              <a:t>Edit it and change appropri</a:t>
            </a:r>
            <a:r>
              <a:rPr lang="fr-FR" sz="1600" dirty="0"/>
              <a:t>a</a:t>
            </a:r>
            <a:r>
              <a:rPr lang="en-LU" sz="1600" dirty="0"/>
              <a:t>te values</a:t>
            </a:r>
          </a:p>
          <a:p>
            <a:pPr marL="1714500" lvl="3" indent="-342900">
              <a:buFont typeface="Arial" panose="020B0604020202020204" pitchFamily="34" charset="0"/>
              <a:buChar char="•"/>
            </a:pPr>
            <a:r>
              <a:rPr lang="en-GB" sz="1600" dirty="0"/>
              <a:t>L</a:t>
            </a:r>
            <a:r>
              <a:rPr lang="en-LU" sz="1600" dirty="0"/>
              <a:t>ine 18: TRKDIR </a:t>
            </a:r>
            <a:r>
              <a:rPr lang="en-LU" sz="1600" u="sng" dirty="0"/>
              <a:t>must</a:t>
            </a:r>
            <a:r>
              <a:rPr lang="en-LU" sz="1600" dirty="0"/>
              <a:t> be set to </a:t>
            </a:r>
            <a:r>
              <a:rPr lang="nl-BE" sz="1600" dirty="0">
                <a:solidFill>
                  <a:srgbClr val="00B050"/>
                </a:solidFill>
              </a:rPr>
              <a:t>Virunga_Asc </a:t>
            </a:r>
            <a:r>
              <a:rPr lang="en-LU" sz="1600" dirty="0"/>
              <a:t>(</a:t>
            </a:r>
            <a:r>
              <a:rPr lang="en-LU" sz="1600" dirty="0">
                <a:solidFill>
                  <a:srgbClr val="FF0000"/>
                </a:solidFill>
              </a:rPr>
              <a:t>because data are </a:t>
            </a:r>
            <a:r>
              <a:rPr lang="nl-BE" sz="1600" dirty="0">
                <a:solidFill>
                  <a:srgbClr val="FF0000"/>
                </a:solidFill>
              </a:rPr>
              <a:t>in such a dir</a:t>
            </a:r>
            <a:r>
              <a:rPr lang="nl-BE" sz="1600" dirty="0">
                <a:solidFill>
                  <a:schemeClr val="tx1">
                    <a:lumMod val="95000"/>
                    <a:lumOff val="5000"/>
                  </a:schemeClr>
                </a:solidFill>
              </a:rPr>
              <a:t>)</a:t>
            </a:r>
          </a:p>
          <a:p>
            <a:pPr marL="1714500" lvl="3" indent="-342900">
              <a:buFont typeface="Arial" panose="020B0604020202020204" pitchFamily="34" charset="0"/>
              <a:buChar char="•"/>
            </a:pPr>
            <a:r>
              <a:rPr lang="en-LU" sz="1600" dirty="0"/>
              <a:t>Line 22: ignore for now </a:t>
            </a:r>
          </a:p>
          <a:p>
            <a:pPr marL="1714500" lvl="3" indent="-342900">
              <a:buFont typeface="Arial" panose="020B0604020202020204" pitchFamily="34" charset="0"/>
              <a:buChar char="•"/>
            </a:pPr>
            <a:r>
              <a:rPr lang="en-LU" sz="1600" dirty="0"/>
              <a:t>Line 27: DEMNAME; </a:t>
            </a:r>
            <a:r>
              <a:rPr lang="en-LU" sz="1600" dirty="0">
                <a:solidFill>
                  <a:srgbClr val="FF0000"/>
                </a:solidFill>
              </a:rPr>
              <a:t>although it is </a:t>
            </a:r>
            <a:r>
              <a:rPr lang="nl-BE" sz="1600" dirty="0">
                <a:solidFill>
                  <a:srgbClr val="FF0000"/>
                </a:solidFill>
              </a:rPr>
              <a:t>computing topo, it will need and external DEM to geocode it (and assist its unwrapping)</a:t>
            </a:r>
            <a:endParaRPr lang="nl-BE" sz="1600" dirty="0">
              <a:solidFill>
                <a:schemeClr val="tx1">
                  <a:lumMod val="95000"/>
                  <a:lumOff val="5000"/>
                </a:schemeClr>
              </a:solidFill>
            </a:endParaRPr>
          </a:p>
          <a:p>
            <a:pPr marL="1714500" lvl="3" indent="-342900">
              <a:buFont typeface="Arial" panose="020B0604020202020204" pitchFamily="34" charset="0"/>
              <a:buChar char="•"/>
            </a:pPr>
            <a:r>
              <a:rPr lang="nl-BE" sz="1600" dirty="0">
                <a:solidFill>
                  <a:schemeClr val="tx1">
                    <a:lumMod val="95000"/>
                    <a:lumOff val="5000"/>
                  </a:schemeClr>
                </a:solidFill>
              </a:rPr>
              <a:t>Line 35: set CROP to </a:t>
            </a:r>
            <a:r>
              <a:rPr lang="nl-BE" sz="1600" dirty="0">
                <a:solidFill>
                  <a:srgbClr val="00B050"/>
                </a:solidFill>
              </a:rPr>
              <a:t>CROPno</a:t>
            </a:r>
            <a:endParaRPr lang="nl-BE" sz="1600" dirty="0"/>
          </a:p>
          <a:p>
            <a:pPr marL="1714500" lvl="3" indent="-342900">
              <a:buFont typeface="Arial" panose="020B0604020202020204" pitchFamily="34" charset="0"/>
              <a:buChar char="•"/>
            </a:pPr>
            <a:r>
              <a:rPr lang="nl-BE" sz="1600" dirty="0"/>
              <a:t>Line 40: keep zoom 1 (unless you want to oversample the data e.g. to reduce speckel in amplitude images)</a:t>
            </a:r>
          </a:p>
          <a:p>
            <a:pPr marL="1714500" lvl="3" indent="-342900">
              <a:buFont typeface="Arial" panose="020B0604020202020204" pitchFamily="34" charset="0"/>
              <a:buChar char="•"/>
            </a:pPr>
            <a:r>
              <a:rPr lang="nl-BE" sz="1600" dirty="0"/>
              <a:t>Line 41: provide with a name that explains your (full) region as it will be used in dir naming, e.g. </a:t>
            </a:r>
            <a:r>
              <a:rPr lang="nl-BE" sz="1600" dirty="0">
                <a:solidFill>
                  <a:srgbClr val="00B050"/>
                </a:solidFill>
              </a:rPr>
              <a:t>Full</a:t>
            </a:r>
          </a:p>
          <a:p>
            <a:pPr marL="1714500" lvl="3" indent="-342900">
              <a:buFont typeface="Arial" panose="020B0604020202020204" pitchFamily="34" charset="0"/>
              <a:buChar char="•"/>
            </a:pPr>
            <a:r>
              <a:rPr lang="en-LU" sz="1600" dirty="0"/>
              <a:t>Line 64: PROCESSMODE must be set to </a:t>
            </a:r>
            <a:r>
              <a:rPr lang="en-LU" sz="1600" dirty="0">
                <a:solidFill>
                  <a:srgbClr val="00B050"/>
                </a:solidFill>
              </a:rPr>
              <a:t>TOPO</a:t>
            </a:r>
            <a:r>
              <a:rPr lang="en-LU" sz="1600" dirty="0"/>
              <a:t> </a:t>
            </a:r>
          </a:p>
          <a:p>
            <a:pPr marL="1714500" lvl="3" indent="-342900">
              <a:buFont typeface="Arial" panose="020B0604020202020204" pitchFamily="34" charset="0"/>
              <a:buChar char="•"/>
            </a:pPr>
            <a:r>
              <a:rPr lang="en-LU" sz="1600" dirty="0"/>
              <a:t>Line 65: INITPOL is HH (cfr e.g. …/SAR_CSL/CSK/</a:t>
            </a:r>
            <a:r>
              <a:rPr lang="en-LU" sz="1600" i="1" dirty="0">
                <a:solidFill>
                  <a:srgbClr val="00B050"/>
                </a:solidFill>
              </a:rPr>
              <a:t>Virunga_Asc</a:t>
            </a:r>
            <a:r>
              <a:rPr lang="en-LU" sz="1600" dirty="0"/>
              <a:t>/NoCrop/</a:t>
            </a:r>
            <a:r>
              <a:rPr lang="en-LU" sz="1600" i="1" dirty="0">
                <a:solidFill>
                  <a:srgbClr val="00B050"/>
                </a:solidFill>
              </a:rPr>
              <a:t>YourImg</a:t>
            </a:r>
            <a:r>
              <a:rPr lang="en-LU" sz="1600" dirty="0"/>
              <a:t>.csl/Info/</a:t>
            </a:r>
            <a:r>
              <a:rPr lang="en-LU" sz="1600" dirty="0">
                <a:solidFill>
                  <a:srgbClr val="0070C0"/>
                </a:solidFill>
              </a:rPr>
              <a:t>SLCImageInfo.txt</a:t>
            </a:r>
            <a:r>
              <a:rPr lang="en-LU" sz="1600" dirty="0"/>
              <a:t>) </a:t>
            </a:r>
          </a:p>
          <a:p>
            <a:pPr marL="1714500" lvl="3" indent="-342900">
              <a:buFont typeface="Arial" panose="020B0604020202020204" pitchFamily="34" charset="0"/>
              <a:buChar char="•"/>
            </a:pPr>
            <a:r>
              <a:rPr lang="en-LU" sz="1600" dirty="0"/>
              <a:t>Line 69: INTERFML can be set to </a:t>
            </a:r>
            <a:r>
              <a:rPr lang="en-LU" sz="1600" dirty="0">
                <a:solidFill>
                  <a:srgbClr val="00B050"/>
                </a:solidFill>
              </a:rPr>
              <a:t>30 </a:t>
            </a:r>
            <a:r>
              <a:rPr lang="en-LU" sz="1600" dirty="0"/>
              <a:t>(or higher if you want…)</a:t>
            </a:r>
          </a:p>
          <a:p>
            <a:pPr marL="1714500" lvl="3" indent="-342900">
              <a:buFont typeface="Arial" panose="020B0604020202020204" pitchFamily="34" charset="0"/>
              <a:buChar char="•"/>
            </a:pPr>
            <a:r>
              <a:rPr lang="en-LU" sz="1600" dirty="0"/>
              <a:t>Line 72: COHESTIMFACTOR must be similar to INTERFML when small and not higher than 5 or 7. Try </a:t>
            </a:r>
            <a:r>
              <a:rPr lang="en-LU" sz="1600" dirty="0">
                <a:solidFill>
                  <a:srgbClr val="00B050"/>
                </a:solidFill>
              </a:rPr>
              <a:t>7</a:t>
            </a:r>
            <a:r>
              <a:rPr lang="en-LU" sz="1600" dirty="0"/>
              <a:t> here. </a:t>
            </a:r>
            <a:endParaRPr lang="en-LU" sz="1600" dirty="0">
              <a:solidFill>
                <a:schemeClr val="bg1">
                  <a:lumMod val="65000"/>
                </a:schemeClr>
              </a:solidFill>
            </a:endParaRPr>
          </a:p>
        </p:txBody>
      </p:sp>
      <p:sp>
        <p:nvSpPr>
          <p:cNvPr id="5" name="Rectangle 4">
            <a:extLst>
              <a:ext uri="{FF2B5EF4-FFF2-40B4-BE49-F238E27FC236}">
                <a16:creationId xmlns:a16="http://schemas.microsoft.com/office/drawing/2014/main" id="{CEA99282-77BA-AAC1-1665-A05A45DF1087}"/>
              </a:ext>
            </a:extLst>
          </p:cNvPr>
          <p:cNvSpPr txBox="1">
            <a:spLocks noChangeArrowheads="1"/>
          </p:cNvSpPr>
          <p:nvPr/>
        </p:nvSpPr>
        <p:spPr>
          <a:xfrm>
            <a:off x="1315015" y="38142"/>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2b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CSK with </a:t>
            </a:r>
            <a:r>
              <a:rPr lang="en-GB" sz="2800" b="1" i="0" u="none" strike="noStrike" dirty="0" err="1">
                <a:solidFill>
                  <a:schemeClr val="bg1"/>
                </a:solidFill>
                <a:effectLst/>
                <a:latin typeface="Helvetica" pitchFamily="2" charset="0"/>
              </a:rPr>
              <a:t>snaphu</a:t>
            </a:r>
            <a:r>
              <a:rPr lang="en-GB" sz="2800" b="1" i="0" u="none" strike="noStrike" dirty="0">
                <a:solidFill>
                  <a:schemeClr val="bg1"/>
                </a:solidFill>
                <a:effectLst/>
                <a:latin typeface="Helvetica" pitchFamily="2" charset="0"/>
              </a:rPr>
              <a:t>)</a:t>
            </a:r>
          </a:p>
        </p:txBody>
      </p:sp>
    </p:spTree>
    <p:extLst>
      <p:ext uri="{BB962C8B-B14F-4D97-AF65-F5344CB8AC3E}">
        <p14:creationId xmlns:p14="http://schemas.microsoft.com/office/powerpoint/2010/main" val="169188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11420123" cy="5078313"/>
          </a:xfrm>
          <a:prstGeom prst="rect">
            <a:avLst/>
          </a:prstGeom>
          <a:noFill/>
        </p:spPr>
        <p:txBody>
          <a:bodyPr wrap="square" rtlCol="0">
            <a:spAutoFit/>
          </a:bodyPr>
          <a:lstStyle/>
          <a:p>
            <a:endParaRPr lang="en-GB" sz="1600" dirty="0">
              <a:solidFill>
                <a:schemeClr val="bg1">
                  <a:lumMod val="65000"/>
                </a:schemeClr>
              </a:solidFill>
            </a:endParaRPr>
          </a:p>
          <a:p>
            <a:r>
              <a:rPr lang="en-GB" b="1" dirty="0"/>
              <a:t>Exercise part 2: TOPO mode using CSK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pPr marL="1257300" lvl="2" indent="-342900">
              <a:buFont typeface="Wingdings" pitchFamily="2" charset="2"/>
              <a:buChar char="Ø"/>
            </a:pPr>
            <a:r>
              <a:rPr lang="en-LU" sz="1600" dirty="0"/>
              <a:t>Edit it and change appropri</a:t>
            </a:r>
            <a:r>
              <a:rPr lang="fr-FR" sz="1600" dirty="0"/>
              <a:t>a</a:t>
            </a:r>
            <a:r>
              <a:rPr lang="en-LU" sz="1600" dirty="0"/>
              <a:t>te values (continue)</a:t>
            </a:r>
          </a:p>
          <a:p>
            <a:pPr marL="1714500" lvl="3" indent="-342900">
              <a:buFont typeface="Arial" panose="020B0604020202020204" pitchFamily="34" charset="0"/>
              <a:buChar char="•"/>
            </a:pPr>
            <a:r>
              <a:rPr lang="en-LU" sz="1600" dirty="0"/>
              <a:t>Line 77: set </a:t>
            </a:r>
            <a:r>
              <a:rPr lang="en-LU" sz="1600" dirty="0">
                <a:solidFill>
                  <a:srgbClr val="00B050"/>
                </a:solidFill>
              </a:rPr>
              <a:t>APPLYMASKno</a:t>
            </a:r>
            <a:r>
              <a:rPr lang="en-LU" sz="1600" dirty="0"/>
              <a:t> if you do not have one yet or do not want one. </a:t>
            </a:r>
            <a:br>
              <a:rPr lang="en-LU" sz="1600" dirty="0"/>
            </a:br>
            <a:r>
              <a:rPr lang="en-LU" sz="1600" dirty="0"/>
              <a:t>To mask water bodies, set it to </a:t>
            </a:r>
            <a:r>
              <a:rPr lang="en-LU" sz="1600" dirty="0">
                <a:solidFill>
                  <a:srgbClr val="00B050"/>
                </a:solidFill>
              </a:rPr>
              <a:t>APPLYMASKyes</a:t>
            </a:r>
            <a:r>
              <a:rPr lang="en-LU" sz="1600" dirty="0"/>
              <a:t> and provide with the full path at the next line, e.g. the provide</a:t>
            </a:r>
            <a:r>
              <a:rPr lang="fr-FR" sz="1600" dirty="0"/>
              <a:t>d</a:t>
            </a:r>
            <a:r>
              <a:rPr lang="en-LU" sz="1600" dirty="0"/>
              <a:t> one: </a:t>
            </a:r>
            <a:r>
              <a:rPr lang="en-LU" sz="1600" dirty="0">
                <a:solidFill>
                  <a:srgbClr val="00B050"/>
                </a:solidFill>
              </a:rPr>
              <a:t>.../DataSAR/SAR_AUX_FILES/MASKS/WaterBodies/DRCongo/</a:t>
            </a:r>
            <a:r>
              <a:rPr lang="en-LU" sz="1600" dirty="0">
                <a:solidFill>
                  <a:srgbClr val="0070C0"/>
                </a:solidFill>
              </a:rPr>
              <a:t>LakeKivu_LatLong</a:t>
            </a:r>
            <a:r>
              <a:rPr lang="en-LU" sz="1600" dirty="0"/>
              <a:t>. </a:t>
            </a:r>
          </a:p>
          <a:p>
            <a:pPr marL="1714500" lvl="3" indent="-342900">
              <a:buFont typeface="Arial" panose="020B0604020202020204" pitchFamily="34" charset="0"/>
              <a:buChar char="•"/>
            </a:pPr>
            <a:r>
              <a:rPr lang="en-LU" sz="1600" dirty="0"/>
              <a:t>L</a:t>
            </a:r>
            <a:r>
              <a:rPr lang="en-GB" sz="1600" dirty="0" err="1"/>
              <a:t>i</a:t>
            </a:r>
            <a:r>
              <a:rPr lang="en-LU" sz="1600" dirty="0"/>
              <a:t>ne 85: SKIPUW: set it to </a:t>
            </a:r>
            <a:r>
              <a:rPr lang="en-LU" sz="1600" dirty="0">
                <a:solidFill>
                  <a:srgbClr val="00B050"/>
                </a:solidFill>
              </a:rPr>
              <a:t>SKIPno</a:t>
            </a:r>
            <a:r>
              <a:rPr lang="en-LU" sz="1600" dirty="0"/>
              <a:t> </a:t>
            </a:r>
          </a:p>
          <a:p>
            <a:pPr marL="1714500" lvl="3" indent="-342900">
              <a:buFont typeface="Arial" panose="020B0604020202020204" pitchFamily="34" charset="0"/>
              <a:buChar char="•"/>
            </a:pPr>
            <a:r>
              <a:rPr lang="en-LU" sz="1600" dirty="0"/>
              <a:t>Line 86: UWMETHOD, try </a:t>
            </a:r>
            <a:r>
              <a:rPr lang="en-LU" sz="1600" dirty="0">
                <a:solidFill>
                  <a:srgbClr val="00B050"/>
                </a:solidFill>
              </a:rPr>
              <a:t>SNAPHU</a:t>
            </a:r>
          </a:p>
          <a:p>
            <a:pPr marL="1714500" lvl="3" indent="-342900">
              <a:buFont typeface="Arial" panose="020B0604020202020204" pitchFamily="34" charset="0"/>
              <a:buChar char="•"/>
            </a:pPr>
            <a:r>
              <a:rPr lang="en-LU" sz="1600" dirty="0"/>
              <a:t>Lines 89-118 ca</a:t>
            </a:r>
            <a:r>
              <a:rPr lang="fr-FR" sz="1600" dirty="0"/>
              <a:t>n</a:t>
            </a:r>
            <a:r>
              <a:rPr lang="en-LU" sz="1600" dirty="0"/>
              <a:t> be kept by default most of t</a:t>
            </a:r>
            <a:r>
              <a:rPr lang="en-GB" sz="1600" dirty="0"/>
              <a:t>he</a:t>
            </a:r>
            <a:r>
              <a:rPr lang="en-LU" sz="1600" dirty="0"/>
              <a:t> time when performing unwrapping.</a:t>
            </a:r>
          </a:p>
          <a:p>
            <a:pPr marL="1714500" lvl="3" indent="-342900">
              <a:buFont typeface="Arial" panose="020B0604020202020204" pitchFamily="34" charset="0"/>
              <a:buChar char="•"/>
            </a:pPr>
            <a:r>
              <a:rPr lang="en-GB" sz="1600" dirty="0"/>
              <a:t>Line 120: it is not advised to process interpolation when computing DEM, hence set INTERPOL to </a:t>
            </a:r>
            <a:r>
              <a:rPr lang="en-GB" sz="1600" dirty="0">
                <a:solidFill>
                  <a:srgbClr val="00B050"/>
                </a:solidFill>
              </a:rPr>
              <a:t>NONE</a:t>
            </a:r>
            <a:endParaRPr lang="en-GB" sz="1600" dirty="0"/>
          </a:p>
          <a:p>
            <a:pPr marL="1714500" lvl="3" indent="-342900">
              <a:buFont typeface="Arial" panose="020B0604020202020204" pitchFamily="34" charset="0"/>
              <a:buChar char="•"/>
            </a:pPr>
            <a:r>
              <a:rPr lang="en-GB" sz="1600" dirty="0"/>
              <a:t>Line 121: REMOVEPLANE: it is not advised to process a detrending when computing DEM. Set it to </a:t>
            </a:r>
            <a:r>
              <a:rPr lang="en-GB" sz="1600" dirty="0" err="1">
                <a:solidFill>
                  <a:srgbClr val="00B050"/>
                </a:solidFill>
              </a:rPr>
              <a:t>DETRENDno</a:t>
            </a:r>
            <a:r>
              <a:rPr lang="en-GB" sz="1600" dirty="0"/>
              <a:t> </a:t>
            </a:r>
          </a:p>
          <a:p>
            <a:pPr marL="1714500" lvl="3" indent="-342900">
              <a:buFont typeface="Arial" panose="020B0604020202020204" pitchFamily="34" charset="0"/>
              <a:buChar char="•"/>
            </a:pPr>
            <a:r>
              <a:rPr lang="en-GB" sz="1600" dirty="0"/>
              <a:t>Line 126: GEOCMETHD: set it to </a:t>
            </a:r>
            <a:r>
              <a:rPr lang="en-GB" sz="1600" dirty="0">
                <a:solidFill>
                  <a:srgbClr val="00B050"/>
                </a:solidFill>
              </a:rPr>
              <a:t>Closest</a:t>
            </a:r>
            <a:endParaRPr lang="en-GB" sz="1600" dirty="0"/>
          </a:p>
          <a:p>
            <a:pPr marL="1714500" lvl="3" indent="-342900">
              <a:buFont typeface="Arial" panose="020B0604020202020204" pitchFamily="34" charset="0"/>
              <a:buChar char="•"/>
            </a:pPr>
            <a:r>
              <a:rPr lang="en-LU" sz="1600" dirty="0"/>
              <a:t>Set the paths in the last lines as before… </a:t>
            </a:r>
          </a:p>
          <a:p>
            <a:pPr marL="1714500" lvl="3" indent="-342900">
              <a:buFont typeface="Arial" panose="020B0604020202020204" pitchFamily="34" charset="0"/>
              <a:buChar char="•"/>
            </a:pPr>
            <a:endParaRPr lang="en-LU" sz="1600" dirty="0"/>
          </a:p>
          <a:p>
            <a:pPr marL="1257300" lvl="2" indent="-342900">
              <a:buFont typeface="Wingdings" pitchFamily="2" charset="2"/>
              <a:buChar char="Ø"/>
            </a:pPr>
            <a:r>
              <a:rPr lang="en-LU" sz="1600" dirty="0"/>
              <a:t>When done, if needed, compare you </a:t>
            </a:r>
            <a:r>
              <a:rPr lang="en-GB" sz="1600" dirty="0">
                <a:solidFill>
                  <a:srgbClr val="0070C0"/>
                </a:solidFill>
              </a:rPr>
              <a:t>LaunchMTparam_CSK_Virunga_Asc_Zoom1_ML30_snaphu_TOPO.txt  </a:t>
            </a:r>
            <a:r>
              <a:rPr lang="en-GB" sz="1600" dirty="0"/>
              <a:t>with existing example in </a:t>
            </a:r>
            <a:br>
              <a:rPr lang="en-GB" sz="1600" dirty="0"/>
            </a:br>
            <a:r>
              <a:rPr lang="en-GB" sz="1600" dirty="0">
                <a:solidFill>
                  <a:srgbClr val="00B050"/>
                </a:solidFill>
              </a:rPr>
              <a:t>…/</a:t>
            </a:r>
            <a:r>
              <a:rPr lang="en-GB" sz="1600" dirty="0" err="1">
                <a:solidFill>
                  <a:srgbClr val="00B050"/>
                </a:solidFill>
              </a:rPr>
              <a:t>DataSAR</a:t>
            </a:r>
            <a:r>
              <a:rPr lang="en-GB" sz="1600" dirty="0">
                <a:solidFill>
                  <a:srgbClr val="00B050"/>
                </a:solidFill>
              </a:rPr>
              <a:t>/</a:t>
            </a:r>
            <a:r>
              <a:rPr lang="en-GB" sz="1600" dirty="0" err="1">
                <a:solidFill>
                  <a:srgbClr val="00B050"/>
                </a:solidFill>
              </a:rPr>
              <a:t>Param_files</a:t>
            </a:r>
            <a:r>
              <a:rPr lang="en-GB" sz="1600" dirty="0">
                <a:solidFill>
                  <a:srgbClr val="00B050"/>
                </a:solidFill>
              </a:rPr>
              <a:t>/CSK/</a:t>
            </a:r>
            <a:r>
              <a:rPr lang="nl-BE" sz="1600" dirty="0">
                <a:solidFill>
                  <a:srgbClr val="00B050"/>
                </a:solidFill>
              </a:rPr>
              <a:t>Virunga_Asc</a:t>
            </a:r>
            <a:endParaRPr lang="en-LU" sz="1600" dirty="0"/>
          </a:p>
        </p:txBody>
      </p:sp>
      <p:sp>
        <p:nvSpPr>
          <p:cNvPr id="5" name="Rectangle 4">
            <a:extLst>
              <a:ext uri="{FF2B5EF4-FFF2-40B4-BE49-F238E27FC236}">
                <a16:creationId xmlns:a16="http://schemas.microsoft.com/office/drawing/2014/main" id="{7F296367-7652-4F6F-7EC9-9B5E4FF93F93}"/>
              </a:ext>
            </a:extLst>
          </p:cNvPr>
          <p:cNvSpPr txBox="1">
            <a:spLocks noChangeArrowheads="1"/>
          </p:cNvSpPr>
          <p:nvPr/>
        </p:nvSpPr>
        <p:spPr>
          <a:xfrm>
            <a:off x="1315015" y="38142"/>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2b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CSK with </a:t>
            </a:r>
            <a:r>
              <a:rPr lang="en-GB" sz="2800" b="1" i="0" u="none" strike="noStrike" dirty="0" err="1">
                <a:solidFill>
                  <a:schemeClr val="bg1"/>
                </a:solidFill>
                <a:effectLst/>
                <a:latin typeface="Helvetica" pitchFamily="2" charset="0"/>
              </a:rPr>
              <a:t>snaphu</a:t>
            </a:r>
            <a:r>
              <a:rPr lang="en-GB" sz="2800" b="1" i="0" u="none" strike="noStrike" dirty="0">
                <a:solidFill>
                  <a:schemeClr val="bg1"/>
                </a:solidFill>
                <a:effectLst/>
                <a:latin typeface="Helvetica" pitchFamily="2" charset="0"/>
              </a:rPr>
              <a:t>)</a:t>
            </a:r>
          </a:p>
        </p:txBody>
      </p:sp>
    </p:spTree>
    <p:extLst>
      <p:ext uri="{BB962C8B-B14F-4D97-AF65-F5344CB8AC3E}">
        <p14:creationId xmlns:p14="http://schemas.microsoft.com/office/powerpoint/2010/main" val="115627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45BE3B-A14B-E818-44E2-CE9A986831EC}"/>
              </a:ext>
            </a:extLst>
          </p:cNvPr>
          <p:cNvSpPr txBox="1"/>
          <p:nvPr/>
        </p:nvSpPr>
        <p:spPr>
          <a:xfrm>
            <a:off x="4629509" y="4325977"/>
            <a:ext cx="1694438" cy="369332"/>
          </a:xfrm>
          <a:prstGeom prst="rect">
            <a:avLst/>
          </a:prstGeom>
          <a:noFill/>
        </p:spPr>
        <p:txBody>
          <a:bodyPr wrap="none" rtlCol="0">
            <a:spAutoFit/>
          </a:bodyPr>
          <a:lstStyle/>
          <a:p>
            <a:r>
              <a:rPr lang="nl-BE" dirty="0">
                <a:solidFill>
                  <a:srgbClr val="0070C0"/>
                </a:solidFill>
              </a:rPr>
              <a:t>Nicolas d’Oreye </a:t>
            </a:r>
            <a:endParaRPr lang="en-LU" dirty="0">
              <a:solidFill>
                <a:srgbClr val="0070C0"/>
              </a:solidFill>
            </a:endParaRPr>
          </a:p>
        </p:txBody>
      </p:sp>
      <p:sp>
        <p:nvSpPr>
          <p:cNvPr id="22" name="TextBox 21">
            <a:extLst>
              <a:ext uri="{FF2B5EF4-FFF2-40B4-BE49-F238E27FC236}">
                <a16:creationId xmlns:a16="http://schemas.microsoft.com/office/drawing/2014/main" id="{5DCDFF63-D6AA-75BE-D041-0A7D0F7BFFB8}"/>
              </a:ext>
            </a:extLst>
          </p:cNvPr>
          <p:cNvSpPr txBox="1"/>
          <p:nvPr/>
        </p:nvSpPr>
        <p:spPr>
          <a:xfrm>
            <a:off x="1128728" y="1880702"/>
            <a:ext cx="9048661" cy="1754326"/>
          </a:xfrm>
          <a:prstGeom prst="rect">
            <a:avLst/>
          </a:prstGeom>
          <a:noFill/>
        </p:spPr>
        <p:txBody>
          <a:bodyPr wrap="square">
            <a:spAutoFit/>
          </a:bodyPr>
          <a:lstStyle/>
          <a:p>
            <a:pPr algn="ctr"/>
            <a:r>
              <a:rPr lang="en-GB" sz="3600" b="1" dirty="0"/>
              <a:t>Hands-on exercise 1: </a:t>
            </a:r>
          </a:p>
          <a:p>
            <a:pPr algn="ctr"/>
            <a:endParaRPr lang="en-GB" sz="3600" b="1" dirty="0"/>
          </a:p>
          <a:p>
            <a:pPr algn="ctr"/>
            <a:r>
              <a:rPr lang="en-GB" sz="3600" b="1" dirty="0"/>
              <a:t>Single Pair processing for defo or </a:t>
            </a:r>
            <a:r>
              <a:rPr lang="en-GB" sz="3600" b="1" dirty="0" err="1"/>
              <a:t>topo</a:t>
            </a:r>
            <a:r>
              <a:rPr lang="en-GB" sz="3600" b="1" dirty="0"/>
              <a:t>.</a:t>
            </a:r>
          </a:p>
        </p:txBody>
      </p:sp>
      <p:pic>
        <p:nvPicPr>
          <p:cNvPr id="8" name="Picture 7">
            <a:extLst>
              <a:ext uri="{FF2B5EF4-FFF2-40B4-BE49-F238E27FC236}">
                <a16:creationId xmlns:a16="http://schemas.microsoft.com/office/drawing/2014/main" id="{684819AC-F231-8C4A-3AE7-DFAB5978F0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4" y="4751544"/>
            <a:ext cx="1827580" cy="1571188"/>
          </a:xfrm>
          <a:prstGeom prst="rect">
            <a:avLst/>
          </a:prstGeom>
        </p:spPr>
      </p:pic>
    </p:spTree>
    <p:extLst>
      <p:ext uri="{BB962C8B-B14F-4D97-AF65-F5344CB8AC3E}">
        <p14:creationId xmlns:p14="http://schemas.microsoft.com/office/powerpoint/2010/main" val="249994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4761496" cy="1877437"/>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CSK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t>Execute </a:t>
            </a:r>
            <a:r>
              <a:rPr lang="en-GB" sz="1600" b="1" i="1" dirty="0" err="1"/>
              <a:t>SinglePair.sh</a:t>
            </a:r>
            <a:r>
              <a:rPr lang="en-GB" sz="1600" b="1" i="1" dirty="0"/>
              <a:t> </a:t>
            </a:r>
          </a:p>
          <a:p>
            <a:pPr marL="800100" lvl="1" indent="-342900">
              <a:buFont typeface="Wingdings" pitchFamily="2" charset="2"/>
              <a:buChar char="Ø"/>
            </a:pPr>
            <a:endParaRPr lang="en-LU" sz="1600" dirty="0">
              <a:solidFill>
                <a:schemeClr val="bg1">
                  <a:lumMod val="65000"/>
                </a:schemeClr>
              </a:solidFill>
            </a:endParaRPr>
          </a:p>
        </p:txBody>
      </p:sp>
      <p:sp>
        <p:nvSpPr>
          <p:cNvPr id="8" name="TextBox 7">
            <a:extLst>
              <a:ext uri="{FF2B5EF4-FFF2-40B4-BE49-F238E27FC236}">
                <a16:creationId xmlns:a16="http://schemas.microsoft.com/office/drawing/2014/main" id="{610BFAC4-8C63-77C5-2539-8ABA4B466B61}"/>
              </a:ext>
            </a:extLst>
          </p:cNvPr>
          <p:cNvSpPr txBox="1"/>
          <p:nvPr/>
        </p:nvSpPr>
        <p:spPr>
          <a:xfrm>
            <a:off x="786024" y="2608172"/>
            <a:ext cx="11049023" cy="3046988"/>
          </a:xfrm>
          <a:prstGeom prst="rect">
            <a:avLst/>
          </a:prstGeom>
          <a:noFill/>
        </p:spPr>
        <p:txBody>
          <a:bodyPr wrap="square">
            <a:spAutoFit/>
          </a:bodyPr>
          <a:lstStyle/>
          <a:p>
            <a:pPr lvl="1"/>
            <a:r>
              <a:rPr lang="en-GB" sz="1600" b="1" i="1" dirty="0" err="1"/>
              <a:t>SinglePair.sh</a:t>
            </a:r>
            <a:r>
              <a:rPr lang="en-GB" sz="1600" b="1" i="1" dirty="0"/>
              <a:t> </a:t>
            </a:r>
            <a:r>
              <a:rPr lang="en-GB" sz="1600" i="1" dirty="0" err="1">
                <a:solidFill>
                  <a:srgbClr val="00B050"/>
                </a:solidFill>
              </a:rPr>
              <a:t>DateMas</a:t>
            </a:r>
            <a:r>
              <a:rPr lang="en-GB" sz="1600" i="1" dirty="0">
                <a:solidFill>
                  <a:srgbClr val="00B050"/>
                </a:solidFill>
              </a:rPr>
              <a:t> </a:t>
            </a:r>
            <a:r>
              <a:rPr lang="en-GB" sz="1600" i="1" dirty="0" err="1">
                <a:solidFill>
                  <a:srgbClr val="00B050"/>
                </a:solidFill>
              </a:rPr>
              <a:t>DateSLV</a:t>
            </a:r>
            <a:r>
              <a:rPr lang="en-GB" sz="1600" i="1" dirty="0">
                <a:solidFill>
                  <a:srgbClr val="00B050"/>
                </a:solidFill>
              </a:rPr>
              <a:t> </a:t>
            </a:r>
            <a:r>
              <a:rPr lang="en-GB" sz="1600" i="1" dirty="0" err="1">
                <a:solidFill>
                  <a:srgbClr val="00B050"/>
                </a:solidFill>
              </a:rPr>
              <a:t>ParamFile</a:t>
            </a:r>
            <a:r>
              <a:rPr lang="en-GB" sz="1600" i="1" dirty="0">
                <a:solidFill>
                  <a:srgbClr val="00B050"/>
                </a:solidFill>
              </a:rPr>
              <a:t> Comment [</a:t>
            </a:r>
            <a:r>
              <a:rPr lang="en-GB" sz="1600" i="1" dirty="0" err="1">
                <a:solidFill>
                  <a:srgbClr val="00B050"/>
                </a:solidFill>
              </a:rPr>
              <a:t>SuperMaster</a:t>
            </a:r>
            <a:r>
              <a:rPr lang="en-GB" sz="1600" i="1" dirty="0">
                <a:solidFill>
                  <a:srgbClr val="00B050"/>
                </a:solidFill>
              </a:rPr>
              <a:t>]</a:t>
            </a:r>
            <a:br>
              <a:rPr lang="en-GB" sz="1600" i="1" dirty="0">
                <a:solidFill>
                  <a:srgbClr val="00B050"/>
                </a:solidFill>
              </a:rPr>
            </a:br>
            <a:br>
              <a:rPr lang="en-GB" sz="1600" i="1" dirty="0">
                <a:solidFill>
                  <a:srgbClr val="00B050"/>
                </a:solidFill>
              </a:rPr>
            </a:br>
            <a:r>
              <a:rPr lang="nl-BE" sz="1600" b="1" i="1" dirty="0"/>
              <a:t>	    </a:t>
            </a:r>
            <a:r>
              <a:rPr lang="nl-BE" sz="1600" i="1" dirty="0"/>
              <a:t>where:</a:t>
            </a:r>
            <a:r>
              <a:rPr lang="nl-BE" sz="1600" b="1" i="1" dirty="0"/>
              <a:t> 	</a:t>
            </a:r>
            <a:r>
              <a:rPr lang="en-GB" sz="1600" i="1" dirty="0">
                <a:solidFill>
                  <a:srgbClr val="00B050"/>
                </a:solidFill>
              </a:rPr>
              <a:t> </a:t>
            </a:r>
            <a:r>
              <a:rPr lang="en-GB" sz="1600" i="1" dirty="0" err="1">
                <a:solidFill>
                  <a:srgbClr val="00B050"/>
                </a:solidFill>
              </a:rPr>
              <a:t>DateMas</a:t>
            </a:r>
            <a:r>
              <a:rPr lang="nl-BE" sz="1600" i="1" dirty="0">
                <a:solidFill>
                  <a:srgbClr val="00B050"/>
                </a:solidFill>
              </a:rPr>
              <a:t> </a:t>
            </a:r>
            <a:r>
              <a:rPr lang="nl-BE" sz="1600" i="1" dirty="0">
                <a:solidFill>
                  <a:schemeClr val="tx1">
                    <a:lumMod val="95000"/>
                    <a:lumOff val="5000"/>
                  </a:schemeClr>
                </a:solidFill>
              </a:rPr>
              <a:t>=</a:t>
            </a:r>
            <a:r>
              <a:rPr lang="nl-BE" sz="1600" dirty="0">
                <a:solidFill>
                  <a:schemeClr val="tx1">
                    <a:lumMod val="95000"/>
                    <a:lumOff val="5000"/>
                  </a:schemeClr>
                </a:solidFill>
              </a:rPr>
              <a:t> the date of the Master image, i.e. </a:t>
            </a:r>
            <a:r>
              <a:rPr lang="nl-BE" sz="1600" dirty="0">
                <a:solidFill>
                  <a:srgbClr val="00B050"/>
                </a:solidFill>
              </a:rPr>
              <a:t>20210928</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DateSLV</a:t>
            </a:r>
            <a:r>
              <a:rPr lang="nl-BE" sz="1600" i="1" dirty="0">
                <a:solidFill>
                  <a:schemeClr val="tx1">
                    <a:lumMod val="95000"/>
                    <a:lumOff val="5000"/>
                  </a:schemeClr>
                </a:solidFill>
              </a:rPr>
              <a:t> = </a:t>
            </a:r>
            <a:r>
              <a:rPr lang="nl-BE" sz="1600" dirty="0">
                <a:solidFill>
                  <a:schemeClr val="tx1">
                    <a:lumMod val="95000"/>
                    <a:lumOff val="5000"/>
                  </a:schemeClr>
                </a:solidFill>
              </a:rPr>
              <a:t>the date of the Slave image, i.e. </a:t>
            </a:r>
            <a:r>
              <a:rPr lang="nl-BE" sz="1600" dirty="0">
                <a:solidFill>
                  <a:srgbClr val="00B050"/>
                </a:solidFill>
              </a:rPr>
              <a:t>20210929</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a:t>
            </a:r>
            <a:r>
              <a:rPr lang="en-GB" sz="1600" i="1" dirty="0" err="1">
                <a:solidFill>
                  <a:srgbClr val="00B050"/>
                </a:solidFill>
              </a:rPr>
              <a:t>ParamFile</a:t>
            </a:r>
            <a:r>
              <a:rPr lang="nl-BE" sz="1600" i="1" dirty="0">
                <a:solidFill>
                  <a:schemeClr val="tx1">
                    <a:lumMod val="95000"/>
                    <a:lumOff val="5000"/>
                  </a:schemeClr>
                </a:solidFill>
              </a:rPr>
              <a:t> = </a:t>
            </a:r>
            <a:r>
              <a:rPr lang="nl-BE" sz="1600" dirty="0">
                <a:solidFill>
                  <a:schemeClr val="tx1">
                    <a:lumMod val="95000"/>
                    <a:lumOff val="5000"/>
                  </a:schemeClr>
                </a:solidFill>
              </a:rPr>
              <a:t>path to your parameter file </a:t>
            </a:r>
            <a:br>
              <a:rPr lang="nl-BE" sz="1600" dirty="0">
                <a:solidFill>
                  <a:schemeClr val="tx1">
                    <a:lumMod val="95000"/>
                    <a:lumOff val="5000"/>
                  </a:schemeClr>
                </a:solidFill>
              </a:rPr>
            </a:br>
            <a:r>
              <a:rPr lang="nl-BE" sz="1600" dirty="0">
                <a:solidFill>
                  <a:schemeClr val="tx1">
                    <a:lumMod val="95000"/>
                    <a:lumOff val="5000"/>
                  </a:schemeClr>
                </a:solidFill>
              </a:rPr>
              <a:t>			(</a:t>
            </a:r>
            <a:r>
              <a:rPr lang="en-GB" sz="1600" dirty="0">
                <a:solidFill>
                  <a:srgbClr val="0070C0"/>
                </a:solidFill>
              </a:rPr>
              <a:t>LaunchMTparam_CSK_Virunga_Asc_Zoom1_ML30_snaphu_TOPO.txt</a:t>
            </a:r>
            <a:r>
              <a:rPr lang="en-GB" sz="1600" dirty="0"/>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en-GB" sz="1600" i="1" dirty="0">
                <a:solidFill>
                  <a:srgbClr val="00B050"/>
                </a:solidFill>
              </a:rPr>
              <a:t> Comment </a:t>
            </a:r>
            <a:r>
              <a:rPr lang="nl-BE" sz="1600" i="1" dirty="0">
                <a:solidFill>
                  <a:schemeClr val="tx1">
                    <a:lumMod val="95000"/>
                    <a:lumOff val="5000"/>
                  </a:schemeClr>
                </a:solidFill>
              </a:rPr>
              <a:t>= </a:t>
            </a:r>
            <a:r>
              <a:rPr lang="nl-BE" sz="1600" dirty="0">
                <a:solidFill>
                  <a:schemeClr val="tx1">
                    <a:lumMod val="95000"/>
                    <a:lumOff val="5000"/>
                  </a:schemeClr>
                </a:solidFill>
              </a:rPr>
              <a:t>for dir naming (useful when performing several tests…), e.g. </a:t>
            </a:r>
            <a:r>
              <a:rPr lang="nl-BE" sz="1600" i="1" dirty="0">
                <a:solidFill>
                  <a:srgbClr val="00B050"/>
                </a:solidFill>
              </a:rPr>
              <a:t>_snaphu_Unwrap</a:t>
            </a:r>
            <a:br>
              <a:rPr lang="nl-BE" sz="1600" i="1" dirty="0">
                <a:solidFill>
                  <a:schemeClr val="tx1">
                    <a:lumMod val="95000"/>
                    <a:lumOff val="5000"/>
                  </a:schemeClr>
                </a:solidFill>
              </a:rPr>
            </a:br>
            <a:endParaRPr lang="nl-BE" sz="1600" i="1" dirty="0">
              <a:solidFill>
                <a:schemeClr val="tx1">
                  <a:lumMod val="95000"/>
                  <a:lumOff val="5000"/>
                </a:schemeClr>
              </a:solidFill>
            </a:endParaRPr>
          </a:p>
          <a:p>
            <a:pPr lvl="1"/>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t>- answer no when it offers you to gain time by using possible results from a coregistration on a super master…</a:t>
            </a:r>
          </a:p>
          <a:p>
            <a:pPr lvl="1"/>
            <a:endParaRPr lang="nl-BE" sz="1600" dirty="0"/>
          </a:p>
          <a:p>
            <a:pPr lvl="1"/>
            <a:r>
              <a:rPr lang="nl-BE" sz="1600" dirty="0"/>
              <a:t> </a:t>
            </a:r>
            <a:r>
              <a:rPr lang="nl-BE" sz="1600" i="1" dirty="0">
                <a:solidFill>
                  <a:schemeClr val="tx1">
                    <a:lumMod val="95000"/>
                    <a:lumOff val="5000"/>
                  </a:schemeClr>
                </a:solidFill>
              </a:rPr>
              <a:t>				</a:t>
            </a:r>
            <a:r>
              <a:rPr lang="nl-BE" sz="1600" b="1" i="1" dirty="0"/>
              <a:t>			</a:t>
            </a:r>
            <a:r>
              <a:rPr lang="nl-BE" sz="1600" dirty="0">
                <a:sym typeface="Wingdings" pitchFamily="2" charset="2"/>
              </a:rPr>
              <a:t> </a:t>
            </a:r>
            <a:r>
              <a:rPr lang="nl-BE" sz="1600" dirty="0"/>
              <a:t>OK? ✅  (~ 1 min for DEM + 25 min)</a:t>
            </a:r>
            <a:br>
              <a:rPr lang="nl-BE" sz="1600" dirty="0"/>
            </a:br>
            <a:r>
              <a:rPr lang="nl-BE" sz="1600" dirty="0"/>
              <a:t>								See in …/PROCESS/CSK/…</a:t>
            </a:r>
            <a:endParaRPr lang="en-LU" sz="1600" dirty="0"/>
          </a:p>
        </p:txBody>
      </p:sp>
      <p:sp>
        <p:nvSpPr>
          <p:cNvPr id="5" name="Rectangle 4">
            <a:extLst>
              <a:ext uri="{FF2B5EF4-FFF2-40B4-BE49-F238E27FC236}">
                <a16:creationId xmlns:a16="http://schemas.microsoft.com/office/drawing/2014/main" id="{16E24782-8DFF-FC0C-3B40-581F3CD5F405}"/>
              </a:ext>
            </a:extLst>
          </p:cNvPr>
          <p:cNvSpPr txBox="1">
            <a:spLocks noChangeArrowheads="1"/>
          </p:cNvSpPr>
          <p:nvPr/>
        </p:nvSpPr>
        <p:spPr>
          <a:xfrm>
            <a:off x="1315015" y="38142"/>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2b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CSK with </a:t>
            </a:r>
            <a:r>
              <a:rPr lang="en-GB" sz="2800" b="1" i="0" u="none" strike="noStrike" dirty="0" err="1">
                <a:solidFill>
                  <a:schemeClr val="bg1"/>
                </a:solidFill>
                <a:effectLst/>
                <a:latin typeface="Helvetica" pitchFamily="2" charset="0"/>
              </a:rPr>
              <a:t>snaphu</a:t>
            </a:r>
            <a:r>
              <a:rPr lang="en-GB" sz="2800" b="1" i="0" u="none" strike="noStrike" dirty="0">
                <a:solidFill>
                  <a:schemeClr val="bg1"/>
                </a:solidFill>
                <a:effectLst/>
                <a:latin typeface="Helvetica" pitchFamily="2" charset="0"/>
              </a:rPr>
              <a:t>)</a:t>
            </a:r>
          </a:p>
        </p:txBody>
      </p:sp>
    </p:spTree>
    <p:extLst>
      <p:ext uri="{BB962C8B-B14F-4D97-AF65-F5344CB8AC3E}">
        <p14:creationId xmlns:p14="http://schemas.microsoft.com/office/powerpoint/2010/main" val="401726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AFE6D3C-3F6A-E353-2CEC-05B2315873C4}"/>
              </a:ext>
            </a:extLst>
          </p:cNvPr>
          <p:cNvSpPr txBox="1"/>
          <p:nvPr/>
        </p:nvSpPr>
        <p:spPr>
          <a:xfrm>
            <a:off x="278775" y="991308"/>
            <a:ext cx="4761496" cy="1877437"/>
          </a:xfrm>
          <a:prstGeom prst="rect">
            <a:avLst/>
          </a:prstGeom>
          <a:noFill/>
        </p:spPr>
        <p:txBody>
          <a:bodyPr wrap="none" rtlCol="0">
            <a:spAutoFit/>
          </a:bodyPr>
          <a:lstStyle/>
          <a:p>
            <a:endParaRPr lang="en-GB" sz="1600" dirty="0">
              <a:solidFill>
                <a:schemeClr val="bg1">
                  <a:lumMod val="65000"/>
                </a:schemeClr>
              </a:solidFill>
            </a:endParaRPr>
          </a:p>
          <a:p>
            <a:r>
              <a:rPr lang="en-GB" b="1" dirty="0"/>
              <a:t>Exercise part 2: TOPO mode using CSK – Virunga</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t>Execute </a:t>
            </a:r>
            <a:r>
              <a:rPr lang="en-GB" sz="1600" b="1" i="1" dirty="0" err="1"/>
              <a:t>SinglePair.sh</a:t>
            </a:r>
            <a:r>
              <a:rPr lang="en-GB" sz="1600" b="1" i="1" dirty="0"/>
              <a:t> </a:t>
            </a:r>
          </a:p>
          <a:p>
            <a:pPr marL="800100" lvl="1" indent="-342900">
              <a:buFont typeface="Wingdings" pitchFamily="2" charset="2"/>
              <a:buChar char="Ø"/>
            </a:pP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0429243C-9226-55B3-35BE-95C6C440583B}"/>
              </a:ext>
            </a:extLst>
          </p:cNvPr>
          <p:cNvSpPr txBox="1"/>
          <p:nvPr/>
        </p:nvSpPr>
        <p:spPr>
          <a:xfrm>
            <a:off x="803563" y="3000362"/>
            <a:ext cx="879984" cy="338554"/>
          </a:xfrm>
          <a:prstGeom prst="rect">
            <a:avLst/>
          </a:prstGeom>
          <a:noFill/>
        </p:spPr>
        <p:txBody>
          <a:bodyPr wrap="none" rtlCol="0">
            <a:spAutoFit/>
          </a:bodyPr>
          <a:lstStyle/>
          <a:p>
            <a:r>
              <a:rPr lang="en-LU" sz="1600" dirty="0"/>
              <a:t>Results: </a:t>
            </a:r>
          </a:p>
        </p:txBody>
      </p:sp>
      <p:sp>
        <p:nvSpPr>
          <p:cNvPr id="9" name="TextBox 8">
            <a:extLst>
              <a:ext uri="{FF2B5EF4-FFF2-40B4-BE49-F238E27FC236}">
                <a16:creationId xmlns:a16="http://schemas.microsoft.com/office/drawing/2014/main" id="{39FB82D7-6C36-9E1C-4440-5414F16CC932}"/>
              </a:ext>
            </a:extLst>
          </p:cNvPr>
          <p:cNvSpPr txBox="1"/>
          <p:nvPr/>
        </p:nvSpPr>
        <p:spPr>
          <a:xfrm>
            <a:off x="1820819" y="5728192"/>
            <a:ext cx="1251176" cy="276999"/>
          </a:xfrm>
          <a:prstGeom prst="rect">
            <a:avLst/>
          </a:prstGeom>
          <a:noFill/>
        </p:spPr>
        <p:txBody>
          <a:bodyPr wrap="none" rtlCol="0">
            <a:spAutoFit/>
          </a:bodyPr>
          <a:lstStyle/>
          <a:p>
            <a:r>
              <a:rPr lang="en-LU" sz="1200" dirty="0"/>
              <a:t>Slant Range DEM</a:t>
            </a:r>
          </a:p>
        </p:txBody>
      </p:sp>
      <p:pic>
        <p:nvPicPr>
          <p:cNvPr id="10" name="Picture 9">
            <a:extLst>
              <a:ext uri="{FF2B5EF4-FFF2-40B4-BE49-F238E27FC236}">
                <a16:creationId xmlns:a16="http://schemas.microsoft.com/office/drawing/2014/main" id="{2891B174-5F0D-7BCA-B6EA-AC016DCEA784}"/>
              </a:ext>
            </a:extLst>
          </p:cNvPr>
          <p:cNvPicPr>
            <a:picLocks noChangeAspect="1"/>
          </p:cNvPicPr>
          <p:nvPr/>
        </p:nvPicPr>
        <p:blipFill>
          <a:blip r:embed="rId2"/>
          <a:stretch>
            <a:fillRect/>
          </a:stretch>
        </p:blipFill>
        <p:spPr>
          <a:xfrm>
            <a:off x="3945455" y="2077867"/>
            <a:ext cx="4737832" cy="4281927"/>
          </a:xfrm>
          <a:prstGeom prst="rect">
            <a:avLst/>
          </a:prstGeom>
        </p:spPr>
      </p:pic>
      <p:sp>
        <p:nvSpPr>
          <p:cNvPr id="8" name="Rectangle 4">
            <a:extLst>
              <a:ext uri="{FF2B5EF4-FFF2-40B4-BE49-F238E27FC236}">
                <a16:creationId xmlns:a16="http://schemas.microsoft.com/office/drawing/2014/main" id="{3D078D30-F652-9B4F-B132-0B9C413BF3BB}"/>
              </a:ext>
            </a:extLst>
          </p:cNvPr>
          <p:cNvSpPr txBox="1">
            <a:spLocks noChangeArrowheads="1"/>
          </p:cNvSpPr>
          <p:nvPr/>
        </p:nvSpPr>
        <p:spPr>
          <a:xfrm>
            <a:off x="1315015" y="38142"/>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2b (</a:t>
            </a:r>
            <a:r>
              <a:rPr lang="en-GB" sz="2800" b="1" i="0" u="none" strike="noStrike" dirty="0" err="1">
                <a:solidFill>
                  <a:schemeClr val="bg1"/>
                </a:solidFill>
                <a:effectLst/>
                <a:latin typeface="Helvetica" pitchFamily="2" charset="0"/>
              </a:rPr>
              <a:t>topo</a:t>
            </a:r>
            <a:r>
              <a:rPr lang="en-GB" sz="2800" b="1" i="0" u="none" strike="noStrike" dirty="0">
                <a:solidFill>
                  <a:schemeClr val="bg1"/>
                </a:solidFill>
                <a:effectLst/>
                <a:latin typeface="Helvetica" pitchFamily="2" charset="0"/>
              </a:rPr>
              <a:t> CSK with </a:t>
            </a:r>
            <a:r>
              <a:rPr lang="en-GB" sz="2800" b="1" i="0" u="none" strike="noStrike" dirty="0" err="1">
                <a:solidFill>
                  <a:schemeClr val="bg1"/>
                </a:solidFill>
                <a:effectLst/>
                <a:latin typeface="Helvetica" pitchFamily="2" charset="0"/>
              </a:rPr>
              <a:t>snaphu</a:t>
            </a:r>
            <a:r>
              <a:rPr lang="en-GB" sz="2800" b="1" i="0" u="none" strike="noStrike" dirty="0">
                <a:solidFill>
                  <a:schemeClr val="bg1"/>
                </a:solidFill>
                <a:effectLst/>
                <a:latin typeface="Helvetica" pitchFamily="2" charset="0"/>
              </a:rPr>
              <a:t>)</a:t>
            </a:r>
          </a:p>
        </p:txBody>
      </p:sp>
    </p:spTree>
    <p:extLst>
      <p:ext uri="{BB962C8B-B14F-4D97-AF65-F5344CB8AC3E}">
        <p14:creationId xmlns:p14="http://schemas.microsoft.com/office/powerpoint/2010/main" val="149552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a:t>
            </a:r>
          </a:p>
        </p:txBody>
      </p:sp>
      <p:sp>
        <p:nvSpPr>
          <p:cNvPr id="10" name="TextBox 9">
            <a:extLst>
              <a:ext uri="{FF2B5EF4-FFF2-40B4-BE49-F238E27FC236}">
                <a16:creationId xmlns:a16="http://schemas.microsoft.com/office/drawing/2014/main" id="{CCA1327A-A7FC-EACE-BCEB-A404CB062A6C}"/>
              </a:ext>
            </a:extLst>
          </p:cNvPr>
          <p:cNvSpPr txBox="1"/>
          <p:nvPr/>
        </p:nvSpPr>
        <p:spPr>
          <a:xfrm>
            <a:off x="319389" y="1075050"/>
            <a:ext cx="933269" cy="523220"/>
          </a:xfrm>
          <a:prstGeom prst="rect">
            <a:avLst/>
          </a:prstGeom>
          <a:noFill/>
        </p:spPr>
        <p:txBody>
          <a:bodyPr wrap="none" rtlCol="0">
            <a:spAutoFit/>
          </a:bodyPr>
          <a:lstStyle/>
          <a:p>
            <a:r>
              <a:rPr lang="nl-BE" sz="2800" b="1"/>
              <a:t>Plan:</a:t>
            </a:r>
            <a:endParaRPr lang="en-LU" sz="2800" b="1"/>
          </a:p>
        </p:txBody>
      </p:sp>
      <p:sp>
        <p:nvSpPr>
          <p:cNvPr id="21" name="TextBox 20">
            <a:extLst>
              <a:ext uri="{FF2B5EF4-FFF2-40B4-BE49-F238E27FC236}">
                <a16:creationId xmlns:a16="http://schemas.microsoft.com/office/drawing/2014/main" id="{7AFE6D3C-3F6A-E353-2CEC-05B2315873C4}"/>
              </a:ext>
            </a:extLst>
          </p:cNvPr>
          <p:cNvSpPr txBox="1"/>
          <p:nvPr/>
        </p:nvSpPr>
        <p:spPr>
          <a:xfrm>
            <a:off x="1575259" y="1217311"/>
            <a:ext cx="9546524" cy="5386090"/>
          </a:xfrm>
          <a:prstGeom prst="rect">
            <a:avLst/>
          </a:prstGeom>
          <a:noFill/>
        </p:spPr>
        <p:txBody>
          <a:bodyPr wrap="non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1257300" lvl="2" indent="-342900">
              <a:buFont typeface="Wingdings" pitchFamily="2" charset="2"/>
              <a:buChar char="Ø"/>
            </a:pPr>
            <a:r>
              <a:rPr lang="nl-BE" sz="1600" dirty="0">
                <a:solidFill>
                  <a:schemeClr val="bg1">
                    <a:lumMod val="65000"/>
                  </a:schemeClr>
                </a:solidFill>
              </a:rPr>
              <a:t>Prepare a kml (or get it from 1650)</a:t>
            </a:r>
          </a:p>
          <a:p>
            <a:pPr marL="1257300" lvl="2" indent="-342900">
              <a:buFont typeface="Wingdings" pitchFamily="2" charset="2"/>
              <a:buChar char="Ø"/>
            </a:pPr>
            <a:r>
              <a:rPr lang="nl-BE" sz="1600" dirty="0">
                <a:solidFill>
                  <a:schemeClr val="bg1">
                    <a:lumMod val="65000"/>
                  </a:schemeClr>
                </a:solidFill>
              </a:rPr>
              <a:t>Prepare the DEM (or get it from DataSAR)</a:t>
            </a:r>
          </a:p>
          <a:p>
            <a:pPr marL="1257300" lvl="2" indent="-342900">
              <a:buFont typeface="Wingdings" pitchFamily="2" charset="2"/>
              <a:buChar char="Ø"/>
            </a:pPr>
            <a:r>
              <a:rPr lang="nl-BE" sz="1600" dirty="0">
                <a:solidFill>
                  <a:schemeClr val="bg1">
                    <a:lumMod val="65000"/>
                  </a:schemeClr>
                </a:solidFill>
              </a:rPr>
              <a:t>Get the raw data e.g. from ESA SciHub portal (or get it from 3600)</a:t>
            </a:r>
          </a:p>
          <a:p>
            <a:pPr marL="1257300" lvl="2" indent="-342900">
              <a:buFont typeface="Wingdings" pitchFamily="2" charset="2"/>
              <a:buChar char="Ø"/>
            </a:pPr>
            <a:r>
              <a:rPr lang="nl-BE" sz="1600" dirty="0">
                <a:solidFill>
                  <a:schemeClr val="bg1">
                    <a:lumMod val="65000"/>
                  </a:schemeClr>
                </a:solidFill>
              </a:rPr>
              <a:t>Get the orbits &amp; Read the S1 SM data (Réunion Island) with </a:t>
            </a:r>
            <a:r>
              <a:rPr lang="nl-BE" sz="1600" b="1" i="1" dirty="0">
                <a:solidFill>
                  <a:schemeClr val="bg1">
                    <a:lumMod val="65000"/>
                  </a:schemeClr>
                </a:solidFill>
              </a:rPr>
              <a:t>Read_All_Img.sh</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solidFill>
                  <a:schemeClr val="bg1">
                    <a:lumMod val="65000"/>
                  </a:schemeClr>
                </a:solidFill>
              </a:rPr>
              <a:t>Execute </a:t>
            </a:r>
            <a:r>
              <a:rPr lang="en-GB" sz="1600" b="1" i="1" dirty="0" err="1">
                <a:solidFill>
                  <a:schemeClr val="bg1">
                    <a:lumMod val="65000"/>
                  </a:schemeClr>
                </a:solidFill>
              </a:rPr>
              <a:t>SinglePair.sh</a:t>
            </a:r>
            <a:r>
              <a:rPr lang="en-GB" sz="1600" b="1" i="1" dirty="0">
                <a:solidFill>
                  <a:schemeClr val="bg1">
                    <a:lumMod val="65000"/>
                  </a:schemeClr>
                </a:solidFill>
              </a:rPr>
              <a:t> </a:t>
            </a:r>
          </a:p>
          <a:p>
            <a:pPr marL="800100" lvl="1" indent="-342900">
              <a:buFont typeface="Arial" panose="020B0604020202020204" pitchFamily="34" charset="0"/>
              <a:buChar char="•"/>
            </a:pPr>
            <a:r>
              <a:rPr lang="en-GB" sz="1600" b="1" dirty="0">
                <a:solidFill>
                  <a:schemeClr val="bg1">
                    <a:lumMod val="65000"/>
                  </a:schemeClr>
                </a:solidFill>
              </a:rPr>
              <a:t>Make a mask for water body</a:t>
            </a:r>
          </a:p>
          <a:p>
            <a:pPr marL="800100" lvl="1" indent="-342900">
              <a:buFont typeface="Arial" panose="020B0604020202020204" pitchFamily="34" charset="0"/>
              <a:buChar char="•"/>
            </a:pPr>
            <a:r>
              <a:rPr lang="en-GB" sz="1600" b="1" dirty="0">
                <a:solidFill>
                  <a:schemeClr val="bg1">
                    <a:lumMod val="65000"/>
                  </a:schemeClr>
                </a:solidFill>
              </a:rPr>
              <a:t>Reprocess with mask</a:t>
            </a:r>
          </a:p>
          <a:p>
            <a:endParaRPr lang="en-GB" sz="1600" dirty="0">
              <a:solidFill>
                <a:schemeClr val="bg1">
                  <a:lumMod val="65000"/>
                </a:schemeClr>
              </a:solidFill>
            </a:endParaRPr>
          </a:p>
          <a:p>
            <a:r>
              <a:rPr lang="en-GB" b="1" dirty="0"/>
              <a:t>Exercise part 2: TOPO mode using TDX in pursuit/bistatic mode using CIS unwrapping – Virunga</a:t>
            </a:r>
            <a:br>
              <a:rPr lang="en-GB" b="1" dirty="0"/>
            </a:br>
            <a:r>
              <a:rPr lang="en-GB" b="1" dirty="0"/>
              <a:t>	                                       or CSK using </a:t>
            </a:r>
            <a:r>
              <a:rPr lang="en-GB" b="1" dirty="0" err="1"/>
              <a:t>snaphu</a:t>
            </a:r>
            <a:r>
              <a:rPr lang="en-GB" b="1" dirty="0"/>
              <a:t> unwrapping</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1257300" lvl="2" indent="-342900">
              <a:buFont typeface="Wingdings" pitchFamily="2" charset="2"/>
              <a:buChar char="Ø"/>
            </a:pPr>
            <a:r>
              <a:rPr lang="nl-BE" sz="1600" dirty="0">
                <a:solidFill>
                  <a:schemeClr val="bg1">
                    <a:lumMod val="65000"/>
                  </a:schemeClr>
                </a:solidFill>
              </a:rPr>
              <a:t>Get the raw data from 3600</a:t>
            </a:r>
          </a:p>
          <a:p>
            <a:pPr marL="1257300" lvl="2" indent="-342900">
              <a:buFont typeface="Wingdings" pitchFamily="2" charset="2"/>
              <a:buChar char="Ø"/>
            </a:pPr>
            <a:r>
              <a:rPr lang="nl-BE" sz="1600" dirty="0">
                <a:solidFill>
                  <a:schemeClr val="bg1">
                    <a:lumMod val="65000"/>
                  </a:schemeClr>
                </a:solidFill>
              </a:rPr>
              <a:t>Read the data with </a:t>
            </a:r>
            <a:r>
              <a:rPr lang="nl-BE" sz="1600" b="1" i="1" dirty="0">
                <a:solidFill>
                  <a:schemeClr val="bg1">
                    <a:lumMod val="65000"/>
                  </a:schemeClr>
                </a:solidFill>
              </a:rPr>
              <a:t>Read_All_Img.sh</a:t>
            </a:r>
            <a:endParaRPr lang="nl-BE" sz="1600" dirty="0">
              <a:solidFill>
                <a:schemeClr val="bg1">
                  <a:lumMod val="65000"/>
                </a:schemeClr>
              </a:solidFill>
            </a:endParaRP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solidFill>
                  <a:schemeClr val="bg1">
                    <a:lumMod val="65000"/>
                  </a:schemeClr>
                </a:solidFill>
              </a:rPr>
              <a:t>Execute </a:t>
            </a:r>
            <a:r>
              <a:rPr lang="en-GB" sz="1600" b="1" i="1" dirty="0" err="1">
                <a:solidFill>
                  <a:schemeClr val="bg1">
                    <a:lumMod val="65000"/>
                  </a:schemeClr>
                </a:solidFill>
              </a:rPr>
              <a:t>SinglePair.sh</a:t>
            </a:r>
            <a:r>
              <a:rPr lang="en-GB" sz="1600" b="1" i="1" dirty="0">
                <a:solidFill>
                  <a:schemeClr val="bg1">
                    <a:lumMod val="65000"/>
                  </a:schemeClr>
                </a:solidFill>
              </a:rPr>
              <a:t> </a:t>
            </a:r>
          </a:p>
          <a:p>
            <a:pPr marL="800100" lvl="1" indent="-342900">
              <a:buFont typeface="Wingdings" pitchFamily="2" charset="2"/>
              <a:buChar char="Ø"/>
            </a:pPr>
            <a:endParaRPr lang="en-LU" sz="1600" dirty="0">
              <a:solidFill>
                <a:schemeClr val="bg1">
                  <a:lumMod val="65000"/>
                </a:schemeClr>
              </a:solidFill>
            </a:endParaRPr>
          </a:p>
        </p:txBody>
      </p:sp>
      <p:sp>
        <p:nvSpPr>
          <p:cNvPr id="5" name="TextBox 4">
            <a:extLst>
              <a:ext uri="{FF2B5EF4-FFF2-40B4-BE49-F238E27FC236}">
                <a16:creationId xmlns:a16="http://schemas.microsoft.com/office/drawing/2014/main" id="{F1AE3DBA-70B3-88DC-6515-0B980E944732}"/>
              </a:ext>
            </a:extLst>
          </p:cNvPr>
          <p:cNvSpPr txBox="1"/>
          <p:nvPr/>
        </p:nvSpPr>
        <p:spPr>
          <a:xfrm rot="20048326">
            <a:off x="5283177" y="3281085"/>
            <a:ext cx="2480166" cy="707886"/>
          </a:xfrm>
          <a:prstGeom prst="rect">
            <a:avLst/>
          </a:prstGeom>
          <a:noFill/>
          <a:ln w="15875">
            <a:solidFill>
              <a:srgbClr val="C00000"/>
            </a:solidFill>
          </a:ln>
        </p:spPr>
        <p:txBody>
          <a:bodyPr wrap="none" rtlCol="0">
            <a:spAutoFit/>
          </a:bodyPr>
          <a:lstStyle/>
          <a:p>
            <a:r>
              <a:rPr lang="en-LU" sz="4000" dirty="0">
                <a:solidFill>
                  <a:srgbClr val="C00000"/>
                </a:solidFill>
              </a:rPr>
              <a:t> - DONE ! - </a:t>
            </a:r>
          </a:p>
        </p:txBody>
      </p:sp>
    </p:spTree>
    <p:extLst>
      <p:ext uri="{BB962C8B-B14F-4D97-AF65-F5344CB8AC3E}">
        <p14:creationId xmlns:p14="http://schemas.microsoft.com/office/powerpoint/2010/main" val="334397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dirty="0">
                <a:solidFill>
                  <a:schemeClr val="bg1"/>
                </a:solidFill>
                <a:latin typeface="Helvetica" pitchFamily="2" charset="0"/>
              </a:rPr>
              <a:t>Data samples for exercise 2</a:t>
            </a:r>
            <a:endParaRPr lang="en-GB" sz="2800" b="1" i="0" u="none" strike="noStrike" dirty="0">
              <a:solidFill>
                <a:schemeClr val="bg1"/>
              </a:solidFill>
              <a:effectLst/>
              <a:latin typeface="Helvetica" pitchFamily="2" charset="0"/>
            </a:endParaRPr>
          </a:p>
        </p:txBody>
      </p:sp>
      <p:sp>
        <p:nvSpPr>
          <p:cNvPr id="27" name="TextBox 26">
            <a:extLst>
              <a:ext uri="{FF2B5EF4-FFF2-40B4-BE49-F238E27FC236}">
                <a16:creationId xmlns:a16="http://schemas.microsoft.com/office/drawing/2014/main" id="{3D89B1C0-3EE7-1861-0DE6-C261C3777CEB}"/>
              </a:ext>
            </a:extLst>
          </p:cNvPr>
          <p:cNvSpPr txBox="1"/>
          <p:nvPr/>
        </p:nvSpPr>
        <p:spPr>
          <a:xfrm>
            <a:off x="708202" y="1256731"/>
            <a:ext cx="6275564" cy="369332"/>
          </a:xfrm>
          <a:prstGeom prst="rect">
            <a:avLst/>
          </a:prstGeom>
          <a:noFill/>
        </p:spPr>
        <p:txBody>
          <a:bodyPr wrap="none" rtlCol="0">
            <a:spAutoFit/>
          </a:bodyPr>
          <a:lstStyle/>
          <a:p>
            <a:r>
              <a:rPr lang="en-GB" dirty="0"/>
              <a:t>Provide </a:t>
            </a:r>
            <a:r>
              <a:rPr lang="en-GB"/>
              <a:t>samples (S1 </a:t>
            </a:r>
            <a:r>
              <a:rPr lang="en-GB" dirty="0"/>
              <a:t>database info</a:t>
            </a:r>
            <a:r>
              <a:rPr lang="en-GB"/>
              <a:t>, S1 data, DEM</a:t>
            </a:r>
            <a:r>
              <a:rPr lang="en-GB" dirty="0"/>
              <a:t>) to participants </a:t>
            </a:r>
            <a:endParaRPr lang="en-LU" dirty="0"/>
          </a:p>
        </p:txBody>
      </p:sp>
      <p:sp>
        <p:nvSpPr>
          <p:cNvPr id="5" name="TextBox 4">
            <a:extLst>
              <a:ext uri="{FF2B5EF4-FFF2-40B4-BE49-F238E27FC236}">
                <a16:creationId xmlns:a16="http://schemas.microsoft.com/office/drawing/2014/main" id="{6DE692B3-4D8D-508A-CD85-95E5EDF70F52}"/>
              </a:ext>
            </a:extLst>
          </p:cNvPr>
          <p:cNvSpPr txBox="1"/>
          <p:nvPr/>
        </p:nvSpPr>
        <p:spPr>
          <a:xfrm>
            <a:off x="542440" y="1728762"/>
            <a:ext cx="10783407" cy="3877985"/>
          </a:xfrm>
          <a:prstGeom prst="rect">
            <a:avLst/>
          </a:prstGeom>
          <a:noFill/>
        </p:spPr>
        <p:txBody>
          <a:bodyPr wrap="square" rtlCol="0">
            <a:spAutoFit/>
          </a:bodyPr>
          <a:lstStyle/>
          <a:p>
            <a:pPr marL="285750" indent="-285750">
              <a:spcAft>
                <a:spcPts val="600"/>
              </a:spcAft>
              <a:buFont typeface="Wingdings" pitchFamily="2" charset="2"/>
              <a:buChar char="ü"/>
            </a:pPr>
            <a:r>
              <a:rPr lang="en-LU" b="1" dirty="0"/>
              <a:t>Empty data directories to build baseline plots:</a:t>
            </a:r>
            <a:br>
              <a:rPr lang="en-LU" dirty="0"/>
            </a:br>
            <a:r>
              <a:rPr lang="en-LU" dirty="0"/>
              <a:t>1650/SAR_CSL/S1/ARG_DOMU_LAGUNA_A_18 /NoCrop</a:t>
            </a:r>
            <a:r>
              <a:rPr lang="en-LU" u="sng" dirty="0">
                <a:solidFill>
                  <a:schemeClr val="bg1">
                    <a:lumMod val="75000"/>
                  </a:schemeClr>
                </a:solidFill>
              </a:rPr>
              <a:t>		        </a:t>
            </a:r>
            <a:r>
              <a:rPr lang="en-LU" dirty="0">
                <a:solidFill>
                  <a:srgbClr val="C55A11"/>
                </a:solidFill>
              </a:rPr>
              <a:t>2.49 Gb – 18.949 items</a:t>
            </a:r>
            <a:br>
              <a:rPr lang="en-LU" dirty="0"/>
            </a:br>
            <a:r>
              <a:rPr lang="en-LU" dirty="0"/>
              <a:t>1650/SAR_CSL/S1/ARG_DOMU_LAGUNA_D_83/NoCrop</a:t>
            </a:r>
            <a:r>
              <a:rPr lang="en-LU" u="sng" dirty="0">
                <a:solidFill>
                  <a:schemeClr val="bg1">
                    <a:lumMod val="75000"/>
                  </a:schemeClr>
                </a:solidFill>
              </a:rPr>
              <a:t>			        </a:t>
            </a:r>
            <a:r>
              <a:rPr lang="en-LU" dirty="0">
                <a:solidFill>
                  <a:srgbClr val="C55A11"/>
                </a:solidFill>
              </a:rPr>
              <a:t>2.61 Gb – 21.533 items</a:t>
            </a:r>
          </a:p>
          <a:p>
            <a:pPr marL="285750" indent="-285750">
              <a:spcAft>
                <a:spcPts val="600"/>
              </a:spcAft>
              <a:buFont typeface="Wingdings" pitchFamily="2" charset="2"/>
              <a:buChar char="ü"/>
            </a:pPr>
            <a:r>
              <a:rPr lang="en-LU" b="1" dirty="0"/>
              <a:t>3 images for test (20210407 (=SM), 20210413 and 20210507):</a:t>
            </a:r>
            <a:br>
              <a:rPr lang="en-LU" dirty="0"/>
            </a:br>
            <a:r>
              <a:rPr lang="en-LU" dirty="0"/>
              <a:t>1650/SAR_CSL/S1/ARG_DOMU_LAGUNA_D_83_Tst_Coreg/NoCrop</a:t>
            </a:r>
            <a:r>
              <a:rPr lang="en-LU" u="sng" dirty="0">
                <a:solidFill>
                  <a:schemeClr val="bg1">
                    <a:lumMod val="75000"/>
                  </a:schemeClr>
                </a:solidFill>
              </a:rPr>
              <a:t>	           </a:t>
            </a:r>
            <a:r>
              <a:rPr lang="en-LU" dirty="0">
                <a:solidFill>
                  <a:srgbClr val="C55A11"/>
                </a:solidFill>
              </a:rPr>
              <a:t>23.72 Gb – 329 items</a:t>
            </a:r>
            <a:endParaRPr lang="en-LU" dirty="0"/>
          </a:p>
          <a:p>
            <a:pPr marL="285750" indent="-285750">
              <a:spcAft>
                <a:spcPts val="600"/>
              </a:spcAft>
              <a:buFont typeface="Wingdings" pitchFamily="2" charset="2"/>
              <a:buChar char="ü"/>
            </a:pPr>
            <a:r>
              <a:rPr lang="en-LU" b="1" dirty="0"/>
              <a:t>The DEM of Domuyo – Laguna del Maule region:</a:t>
            </a:r>
            <a:br>
              <a:rPr lang="en-LU" dirty="0"/>
            </a:br>
            <a:r>
              <a:rPr lang="en-LU" dirty="0"/>
              <a:t>DataSAR/SAR_AUX_FILES/DEM/SRTM30/ALL/</a:t>
            </a:r>
            <a:r>
              <a:rPr lang="en-LU" dirty="0">
                <a:solidFill>
                  <a:srgbClr val="0070C0"/>
                </a:solidFill>
              </a:rPr>
              <a:t>NQNYMAS</a:t>
            </a:r>
            <a:r>
              <a:rPr lang="en-LU" u="sng" dirty="0">
                <a:solidFill>
                  <a:schemeClr val="bg1">
                    <a:lumMod val="75000"/>
                  </a:schemeClr>
                </a:solidFill>
              </a:rPr>
              <a:t> 			    </a:t>
            </a:r>
            <a:r>
              <a:rPr lang="en-LU" dirty="0">
                <a:solidFill>
                  <a:srgbClr val="C55A11"/>
                </a:solidFill>
              </a:rPr>
              <a:t>2.9 Gb – 1 item</a:t>
            </a:r>
            <a:br>
              <a:rPr lang="en-LU" dirty="0"/>
            </a:br>
            <a:r>
              <a:rPr lang="en-LU" dirty="0"/>
              <a:t>DataSAR/SAR_AUX_FILES/DEM/SRTM30/ALL/</a:t>
            </a:r>
            <a:r>
              <a:rPr lang="en-LU" dirty="0">
                <a:solidFill>
                  <a:srgbClr val="0070C0"/>
                </a:solidFill>
              </a:rPr>
              <a:t>NQNYMAS.txt</a:t>
            </a:r>
            <a:r>
              <a:rPr lang="en-LU" u="sng" dirty="0">
                <a:solidFill>
                  <a:srgbClr val="0070C0"/>
                </a:solidFill>
              </a:rPr>
              <a:t> </a:t>
            </a:r>
            <a:r>
              <a:rPr lang="en-LU" u="sng" dirty="0">
                <a:solidFill>
                  <a:schemeClr val="bg1">
                    <a:lumMod val="75000"/>
                  </a:schemeClr>
                </a:solidFill>
              </a:rPr>
              <a:t>			      </a:t>
            </a:r>
            <a:r>
              <a:rPr lang="en-LU" dirty="0">
                <a:solidFill>
                  <a:srgbClr val="C55A11"/>
                </a:solidFill>
              </a:rPr>
              <a:t>679 b – 1 item</a:t>
            </a:r>
            <a:endParaRPr lang="en-LU" dirty="0"/>
          </a:p>
          <a:p>
            <a:pPr marL="285750" indent="-285750">
              <a:spcAft>
                <a:spcPts val="600"/>
              </a:spcAft>
              <a:buFont typeface="Wingdings" pitchFamily="2" charset="2"/>
              <a:buChar char="ü"/>
            </a:pPr>
            <a:endParaRPr lang="en-LU" dirty="0"/>
          </a:p>
          <a:p>
            <a:pPr marL="285750" indent="-285750">
              <a:spcAft>
                <a:spcPts val="600"/>
              </a:spcAft>
              <a:buFont typeface="Wingdings" pitchFamily="2" charset="2"/>
              <a:buChar char="ü"/>
            </a:pPr>
            <a:endParaRPr lang="en-LU" dirty="0"/>
          </a:p>
          <a:p>
            <a:pPr marL="285750" indent="-285750">
              <a:spcAft>
                <a:spcPts val="600"/>
              </a:spcAft>
              <a:buFont typeface="Wingdings" pitchFamily="2" charset="2"/>
              <a:buChar char="ü"/>
            </a:pPr>
            <a:endParaRPr lang="en-LU" dirty="0"/>
          </a:p>
          <a:p>
            <a:pPr marL="285750" indent="-285750">
              <a:buFont typeface="Wingdings" pitchFamily="2" charset="2"/>
              <a:buChar char="ü"/>
            </a:pPr>
            <a:endParaRPr lang="en-LU" dirty="0"/>
          </a:p>
        </p:txBody>
      </p:sp>
    </p:spTree>
    <p:extLst>
      <p:ext uri="{BB962C8B-B14F-4D97-AF65-F5344CB8AC3E}">
        <p14:creationId xmlns:p14="http://schemas.microsoft.com/office/powerpoint/2010/main" val="255994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Left Brace 52">
            <a:extLst>
              <a:ext uri="{FF2B5EF4-FFF2-40B4-BE49-F238E27FC236}">
                <a16:creationId xmlns:a16="http://schemas.microsoft.com/office/drawing/2014/main" id="{2A3C29D8-3200-1B26-BC65-E648730FF5E2}"/>
              </a:ext>
            </a:extLst>
          </p:cNvPr>
          <p:cNvSpPr/>
          <p:nvPr/>
        </p:nvSpPr>
        <p:spPr>
          <a:xfrm rot="16200000">
            <a:off x="6994287" y="4276594"/>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47" name="TextBox 46">
            <a:extLst>
              <a:ext uri="{FF2B5EF4-FFF2-40B4-BE49-F238E27FC236}">
                <a16:creationId xmlns:a16="http://schemas.microsoft.com/office/drawing/2014/main" id="{FA3D0FB3-E7A2-E6B7-F060-23DEF5D72DFE}"/>
              </a:ext>
            </a:extLst>
          </p:cNvPr>
          <p:cNvSpPr txBox="1"/>
          <p:nvPr/>
        </p:nvSpPr>
        <p:spPr>
          <a:xfrm>
            <a:off x="6534417" y="5417565"/>
            <a:ext cx="1360244" cy="369332"/>
          </a:xfrm>
          <a:prstGeom prst="rect">
            <a:avLst/>
          </a:prstGeom>
          <a:noFill/>
        </p:spPr>
        <p:txBody>
          <a:bodyPr wrap="none" rtlCol="0">
            <a:spAutoFit/>
          </a:bodyPr>
          <a:lstStyle/>
          <a:p>
            <a:r>
              <a:rPr lang="en-LU" dirty="0"/>
              <a:t>S. Samsonov</a:t>
            </a:r>
          </a:p>
        </p:txBody>
      </p:sp>
      <p:sp>
        <p:nvSpPr>
          <p:cNvPr id="5" name="Rectangle 4">
            <a:extLst>
              <a:ext uri="{FF2B5EF4-FFF2-40B4-BE49-F238E27FC236}">
                <a16:creationId xmlns:a16="http://schemas.microsoft.com/office/drawing/2014/main" id="{1E566D32-5903-833B-0F98-1A40B83F295F}"/>
              </a:ext>
            </a:extLst>
          </p:cNvPr>
          <p:cNvSpPr txBox="1">
            <a:spLocks noChangeArrowheads="1"/>
          </p:cNvSpPr>
          <p:nvPr/>
        </p:nvSpPr>
        <p:spPr>
          <a:xfrm>
            <a:off x="786024" y="62770"/>
            <a:ext cx="10335759" cy="7693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err="1">
                <a:solidFill>
                  <a:schemeClr val="bg1"/>
                </a:solidFill>
                <a:effectLst/>
                <a:latin typeface="Helvetica" pitchFamily="2" charset="0"/>
              </a:rPr>
              <a:t>AMSTer</a:t>
            </a:r>
            <a:r>
              <a:rPr lang="en-GB" sz="2800" b="1" i="0" u="none" strike="noStrike" dirty="0">
                <a:solidFill>
                  <a:schemeClr val="bg1"/>
                </a:solidFill>
                <a:effectLst/>
                <a:latin typeface="Helvetica" pitchFamily="2" charset="0"/>
              </a:rPr>
              <a:t> Toolbox</a:t>
            </a:r>
            <a:endParaRPr lang="en-GB" sz="2800" b="1" dirty="0">
              <a:solidFill>
                <a:srgbClr val="000000"/>
              </a:solidFill>
              <a:latin typeface="Helvetica" pitchFamily="2" charset="0"/>
            </a:endParaRPr>
          </a:p>
        </p:txBody>
      </p:sp>
      <p:sp>
        <p:nvSpPr>
          <p:cNvPr id="45" name="TextBox 44">
            <a:extLst>
              <a:ext uri="{FF2B5EF4-FFF2-40B4-BE49-F238E27FC236}">
                <a16:creationId xmlns:a16="http://schemas.microsoft.com/office/drawing/2014/main" id="{7A8E34EC-49F4-5F97-AFB4-A4F68BC913F8}"/>
              </a:ext>
            </a:extLst>
          </p:cNvPr>
          <p:cNvSpPr txBox="1"/>
          <p:nvPr/>
        </p:nvSpPr>
        <p:spPr>
          <a:xfrm>
            <a:off x="1658023" y="5488294"/>
            <a:ext cx="838691" cy="369332"/>
          </a:xfrm>
          <a:prstGeom prst="rect">
            <a:avLst/>
          </a:prstGeom>
          <a:noFill/>
        </p:spPr>
        <p:txBody>
          <a:bodyPr wrap="none" rtlCol="0">
            <a:spAutoFit/>
          </a:bodyPr>
          <a:lstStyle/>
          <a:p>
            <a:r>
              <a:rPr lang="en-LU"/>
              <a:t>G. Celli</a:t>
            </a:r>
          </a:p>
        </p:txBody>
      </p:sp>
      <p:sp>
        <p:nvSpPr>
          <p:cNvPr id="46" name="TextBox 45">
            <a:extLst>
              <a:ext uri="{FF2B5EF4-FFF2-40B4-BE49-F238E27FC236}">
                <a16:creationId xmlns:a16="http://schemas.microsoft.com/office/drawing/2014/main" id="{26609BAE-E59C-FF98-B2C0-174BDDD4C447}"/>
              </a:ext>
            </a:extLst>
          </p:cNvPr>
          <p:cNvSpPr txBox="1"/>
          <p:nvPr/>
        </p:nvSpPr>
        <p:spPr>
          <a:xfrm>
            <a:off x="3096482" y="5471374"/>
            <a:ext cx="1163588" cy="369332"/>
          </a:xfrm>
          <a:prstGeom prst="rect">
            <a:avLst/>
          </a:prstGeom>
          <a:noFill/>
        </p:spPr>
        <p:txBody>
          <a:bodyPr wrap="none" rtlCol="0">
            <a:spAutoFit/>
          </a:bodyPr>
          <a:lstStyle/>
          <a:p>
            <a:r>
              <a:rPr lang="en-LU"/>
              <a:t>D. Derauw</a:t>
            </a:r>
          </a:p>
        </p:txBody>
      </p:sp>
      <p:sp>
        <p:nvSpPr>
          <p:cNvPr id="48" name="TextBox 47">
            <a:extLst>
              <a:ext uri="{FF2B5EF4-FFF2-40B4-BE49-F238E27FC236}">
                <a16:creationId xmlns:a16="http://schemas.microsoft.com/office/drawing/2014/main" id="{89E1ECCF-7ECE-65C9-9AEA-48B0C284F0CC}"/>
              </a:ext>
            </a:extLst>
          </p:cNvPr>
          <p:cNvSpPr txBox="1"/>
          <p:nvPr/>
        </p:nvSpPr>
        <p:spPr>
          <a:xfrm>
            <a:off x="9377491" y="5467752"/>
            <a:ext cx="1360244" cy="369332"/>
          </a:xfrm>
          <a:prstGeom prst="rect">
            <a:avLst/>
          </a:prstGeom>
          <a:noFill/>
        </p:spPr>
        <p:txBody>
          <a:bodyPr wrap="square" rtlCol="0">
            <a:spAutoFit/>
          </a:bodyPr>
          <a:lstStyle/>
          <a:p>
            <a:r>
              <a:rPr lang="en-LU"/>
              <a:t>M. Jaspard</a:t>
            </a:r>
          </a:p>
        </p:txBody>
      </p:sp>
      <p:sp>
        <p:nvSpPr>
          <p:cNvPr id="50" name="TextBox 49">
            <a:extLst>
              <a:ext uri="{FF2B5EF4-FFF2-40B4-BE49-F238E27FC236}">
                <a16:creationId xmlns:a16="http://schemas.microsoft.com/office/drawing/2014/main" id="{65D6CE02-99AD-868F-B278-834D791A88DA}"/>
              </a:ext>
            </a:extLst>
          </p:cNvPr>
          <p:cNvSpPr txBox="1"/>
          <p:nvPr/>
        </p:nvSpPr>
        <p:spPr>
          <a:xfrm>
            <a:off x="4600006" y="6019938"/>
            <a:ext cx="2707793" cy="369332"/>
          </a:xfrm>
          <a:prstGeom prst="rect">
            <a:avLst/>
          </a:prstGeom>
          <a:noFill/>
        </p:spPr>
        <p:txBody>
          <a:bodyPr wrap="none" rtlCol="0">
            <a:spAutoFit/>
          </a:bodyPr>
          <a:lstStyle/>
          <a:p>
            <a:r>
              <a:rPr lang="en-LU" dirty="0"/>
              <a:t>N. d’Oreye &amp; D. Smittarello</a:t>
            </a:r>
          </a:p>
        </p:txBody>
      </p:sp>
      <p:sp>
        <p:nvSpPr>
          <p:cNvPr id="51" name="Left Brace 50">
            <a:extLst>
              <a:ext uri="{FF2B5EF4-FFF2-40B4-BE49-F238E27FC236}">
                <a16:creationId xmlns:a16="http://schemas.microsoft.com/office/drawing/2014/main" id="{BAD985DE-1B85-051C-EC93-6A8C2464F865}"/>
              </a:ext>
            </a:extLst>
          </p:cNvPr>
          <p:cNvSpPr/>
          <p:nvPr/>
        </p:nvSpPr>
        <p:spPr>
          <a:xfrm rot="16200000">
            <a:off x="1961484" y="4923420"/>
            <a:ext cx="209955" cy="993052"/>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2" name="Left Brace 51">
            <a:extLst>
              <a:ext uri="{FF2B5EF4-FFF2-40B4-BE49-F238E27FC236}">
                <a16:creationId xmlns:a16="http://schemas.microsoft.com/office/drawing/2014/main" id="{0BA6B904-128A-7C76-B263-C19ED4702F1E}"/>
              </a:ext>
            </a:extLst>
          </p:cNvPr>
          <p:cNvSpPr/>
          <p:nvPr/>
        </p:nvSpPr>
        <p:spPr>
          <a:xfrm rot="16200000">
            <a:off x="3698178" y="4315579"/>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4" name="Left Brace 53">
            <a:extLst>
              <a:ext uri="{FF2B5EF4-FFF2-40B4-BE49-F238E27FC236}">
                <a16:creationId xmlns:a16="http://schemas.microsoft.com/office/drawing/2014/main" id="{AA503F9D-85BD-7B19-A043-8D88D28CF03F}"/>
              </a:ext>
            </a:extLst>
          </p:cNvPr>
          <p:cNvSpPr/>
          <p:nvPr/>
        </p:nvSpPr>
        <p:spPr>
          <a:xfrm rot="16200000">
            <a:off x="9920847" y="4308807"/>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5" name="Left Brace 54">
            <a:extLst>
              <a:ext uri="{FF2B5EF4-FFF2-40B4-BE49-F238E27FC236}">
                <a16:creationId xmlns:a16="http://schemas.microsoft.com/office/drawing/2014/main" id="{6711A9FE-C2D6-C43F-08F9-47BA0A9D06C8}"/>
              </a:ext>
            </a:extLst>
          </p:cNvPr>
          <p:cNvSpPr/>
          <p:nvPr/>
        </p:nvSpPr>
        <p:spPr>
          <a:xfrm rot="16200000">
            <a:off x="6294486" y="999647"/>
            <a:ext cx="176080" cy="9850957"/>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pic>
        <p:nvPicPr>
          <p:cNvPr id="20" name="Picture 19">
            <a:extLst>
              <a:ext uri="{FF2B5EF4-FFF2-40B4-BE49-F238E27FC236}">
                <a16:creationId xmlns:a16="http://schemas.microsoft.com/office/drawing/2014/main" id="{B192AA34-20B6-9D4D-4A08-3CD92A81EB8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42244" y="1212610"/>
            <a:ext cx="1332753" cy="1332753"/>
          </a:xfrm>
          <a:prstGeom prst="rect">
            <a:avLst/>
          </a:prstGeom>
        </p:spPr>
      </p:pic>
      <p:sp>
        <p:nvSpPr>
          <p:cNvPr id="21" name="Right Arrow 20">
            <a:extLst>
              <a:ext uri="{FF2B5EF4-FFF2-40B4-BE49-F238E27FC236}">
                <a16:creationId xmlns:a16="http://schemas.microsoft.com/office/drawing/2014/main" id="{02366F6A-B816-1A51-5939-C29C277F6CDC}"/>
              </a:ext>
            </a:extLst>
          </p:cNvPr>
          <p:cNvSpPr/>
          <p:nvPr/>
        </p:nvSpPr>
        <p:spPr>
          <a:xfrm rot="17338157">
            <a:off x="4615687" y="3124229"/>
            <a:ext cx="1237995" cy="2003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2A0B90-C969-18B1-9D85-CD0658F0909B}"/>
              </a:ext>
            </a:extLst>
          </p:cNvPr>
          <p:cNvSpPr txBox="1"/>
          <p:nvPr/>
        </p:nvSpPr>
        <p:spPr>
          <a:xfrm>
            <a:off x="5252446" y="3498885"/>
            <a:ext cx="518347" cy="276999"/>
          </a:xfrm>
          <a:prstGeom prst="rect">
            <a:avLst/>
          </a:prstGeom>
          <a:noFill/>
        </p:spPr>
        <p:txBody>
          <a:bodyPr wrap="none" rtlCol="0">
            <a:spAutoFit/>
          </a:bodyPr>
          <a:lstStyle/>
          <a:p>
            <a:r>
              <a:rPr lang="en-LU" sz="1200"/>
              <a:t>Defo.</a:t>
            </a:r>
          </a:p>
        </p:txBody>
      </p:sp>
      <p:sp>
        <p:nvSpPr>
          <p:cNvPr id="49" name="TextBox 48">
            <a:extLst>
              <a:ext uri="{FF2B5EF4-FFF2-40B4-BE49-F238E27FC236}">
                <a16:creationId xmlns:a16="http://schemas.microsoft.com/office/drawing/2014/main" id="{30AA48CE-F247-AB2C-E918-76CAB8086977}"/>
              </a:ext>
            </a:extLst>
          </p:cNvPr>
          <p:cNvSpPr txBox="1"/>
          <p:nvPr/>
        </p:nvSpPr>
        <p:spPr>
          <a:xfrm rot="17422703">
            <a:off x="4800911" y="3054222"/>
            <a:ext cx="587020" cy="276999"/>
          </a:xfrm>
          <a:prstGeom prst="rect">
            <a:avLst/>
          </a:prstGeom>
          <a:noFill/>
        </p:spPr>
        <p:txBody>
          <a:bodyPr wrap="none" rtlCol="0">
            <a:spAutoFit/>
          </a:bodyPr>
          <a:lstStyle/>
          <a:p>
            <a:r>
              <a:rPr lang="en-LU" sz="1200"/>
              <a:t>Ampli.</a:t>
            </a:r>
          </a:p>
        </p:txBody>
      </p:sp>
      <p:grpSp>
        <p:nvGrpSpPr>
          <p:cNvPr id="60" name="Group 59">
            <a:extLst>
              <a:ext uri="{FF2B5EF4-FFF2-40B4-BE49-F238E27FC236}">
                <a16:creationId xmlns:a16="http://schemas.microsoft.com/office/drawing/2014/main" id="{41A16526-72C4-8514-03E8-61946311956F}"/>
              </a:ext>
            </a:extLst>
          </p:cNvPr>
          <p:cNvGrpSpPr/>
          <p:nvPr/>
        </p:nvGrpSpPr>
        <p:grpSpPr>
          <a:xfrm>
            <a:off x="6904370" y="2085712"/>
            <a:ext cx="396303" cy="695741"/>
            <a:chOff x="7030300" y="2074221"/>
            <a:chExt cx="396303" cy="695741"/>
          </a:xfrm>
        </p:grpSpPr>
        <p:sp>
          <p:nvSpPr>
            <p:cNvPr id="56" name="Bent Up Arrow 55">
              <a:extLst>
                <a:ext uri="{FF2B5EF4-FFF2-40B4-BE49-F238E27FC236}">
                  <a16:creationId xmlns:a16="http://schemas.microsoft.com/office/drawing/2014/main" id="{1C77D4A3-A2E3-26EF-71AF-CCE6FC6578BF}"/>
                </a:ext>
              </a:extLst>
            </p:cNvPr>
            <p:cNvSpPr/>
            <p:nvPr/>
          </p:nvSpPr>
          <p:spPr>
            <a:xfrm rot="10800000" flipH="1">
              <a:off x="7030300" y="2118709"/>
              <a:ext cx="396303" cy="6512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7" name="Rectangle 56">
              <a:extLst>
                <a:ext uri="{FF2B5EF4-FFF2-40B4-BE49-F238E27FC236}">
                  <a16:creationId xmlns:a16="http://schemas.microsoft.com/office/drawing/2014/main" id="{0B5BD943-3F4D-C231-94AC-E46A8FD67931}"/>
                </a:ext>
              </a:extLst>
            </p:cNvPr>
            <p:cNvSpPr/>
            <p:nvPr/>
          </p:nvSpPr>
          <p:spPr>
            <a:xfrm>
              <a:off x="7225325" y="2484903"/>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8" name="Rectangle 57">
              <a:extLst>
                <a:ext uri="{FF2B5EF4-FFF2-40B4-BE49-F238E27FC236}">
                  <a16:creationId xmlns:a16="http://schemas.microsoft.com/office/drawing/2014/main" id="{8BA0D006-EAA6-8CBA-5E75-E86669E3AC37}"/>
                </a:ext>
              </a:extLst>
            </p:cNvPr>
            <p:cNvSpPr/>
            <p:nvPr/>
          </p:nvSpPr>
          <p:spPr>
            <a:xfrm>
              <a:off x="7225325" y="2292419"/>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9" name="Rectangle 58">
              <a:extLst>
                <a:ext uri="{FF2B5EF4-FFF2-40B4-BE49-F238E27FC236}">
                  <a16:creationId xmlns:a16="http://schemas.microsoft.com/office/drawing/2014/main" id="{82B03F99-3D58-4818-F931-AC1C07873334}"/>
                </a:ext>
              </a:extLst>
            </p:cNvPr>
            <p:cNvSpPr/>
            <p:nvPr/>
          </p:nvSpPr>
          <p:spPr>
            <a:xfrm rot="5400000">
              <a:off x="7083373" y="2138456"/>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p:grpSp>
        <p:nvGrpSpPr>
          <p:cNvPr id="61" name="Group 60">
            <a:extLst>
              <a:ext uri="{FF2B5EF4-FFF2-40B4-BE49-F238E27FC236}">
                <a16:creationId xmlns:a16="http://schemas.microsoft.com/office/drawing/2014/main" id="{450EDA43-2A0F-EABD-21E0-B1986C0A79AF}"/>
              </a:ext>
            </a:extLst>
          </p:cNvPr>
          <p:cNvGrpSpPr/>
          <p:nvPr/>
        </p:nvGrpSpPr>
        <p:grpSpPr>
          <a:xfrm>
            <a:off x="1570744" y="1184791"/>
            <a:ext cx="9704448" cy="3968195"/>
            <a:chOff x="1570744" y="1184791"/>
            <a:chExt cx="9704448" cy="3968195"/>
          </a:xfrm>
        </p:grpSpPr>
        <p:grpSp>
          <p:nvGrpSpPr>
            <p:cNvPr id="64" name="Group 63">
              <a:extLst>
                <a:ext uri="{FF2B5EF4-FFF2-40B4-BE49-F238E27FC236}">
                  <a16:creationId xmlns:a16="http://schemas.microsoft.com/office/drawing/2014/main" id="{AC83BF2A-8F7D-9EFE-9224-8D7170347C9B}"/>
                </a:ext>
              </a:extLst>
            </p:cNvPr>
            <p:cNvGrpSpPr>
              <a:grpSpLocks noChangeAspect="1"/>
            </p:cNvGrpSpPr>
            <p:nvPr/>
          </p:nvGrpSpPr>
          <p:grpSpPr>
            <a:xfrm>
              <a:off x="1570744" y="1184791"/>
              <a:ext cx="9702844" cy="3968195"/>
              <a:chOff x="391743" y="625202"/>
              <a:chExt cx="12082848" cy="4941550"/>
            </a:xfrm>
          </p:grpSpPr>
          <p:sp>
            <p:nvSpPr>
              <p:cNvPr id="66" name="Rectangle 65">
                <a:extLst>
                  <a:ext uri="{FF2B5EF4-FFF2-40B4-BE49-F238E27FC236}">
                    <a16:creationId xmlns:a16="http://schemas.microsoft.com/office/drawing/2014/main" id="{991EF3DC-E255-6C51-3366-E5FF74929C79}"/>
                  </a:ext>
                </a:extLst>
              </p:cNvPr>
              <p:cNvSpPr/>
              <p:nvPr/>
            </p:nvSpPr>
            <p:spPr>
              <a:xfrm>
                <a:off x="1723234" y="1193750"/>
                <a:ext cx="2643480" cy="584775"/>
              </a:xfrm>
              <a:prstGeom prst="rect">
                <a:avLst/>
              </a:prstGeom>
            </p:spPr>
            <p:txBody>
              <a:bodyPr wrap="square">
                <a:spAutoFit/>
              </a:bodyPr>
              <a:lstStyle/>
              <a:p>
                <a:pPr algn="ctr"/>
                <a:r>
                  <a:rPr lang="en-US" sz="1200" dirty="0">
                    <a:solidFill>
                      <a:srgbClr val="C00000"/>
                    </a:solidFill>
                  </a:rPr>
                  <a:t>Interferometric processing</a:t>
                </a:r>
              </a:p>
              <a:p>
                <a:pPr algn="ctr"/>
                <a:r>
                  <a:rPr lang="en-US" sz="1200" dirty="0">
                    <a:solidFill>
                      <a:srgbClr val="C00000"/>
                    </a:solidFill>
                  </a:rPr>
                  <a:t>(</a:t>
                </a:r>
                <a:r>
                  <a:rPr lang="en-US" sz="1200" dirty="0" err="1">
                    <a:solidFill>
                      <a:srgbClr val="C00000"/>
                    </a:solidFill>
                  </a:rPr>
                  <a:t>AMSTer</a:t>
                </a:r>
                <a:r>
                  <a:rPr lang="en-US" sz="1200" dirty="0">
                    <a:solidFill>
                      <a:srgbClr val="C00000"/>
                    </a:solidFill>
                  </a:rPr>
                  <a:t> Engine)</a:t>
                </a:r>
              </a:p>
            </p:txBody>
          </p:sp>
          <p:sp>
            <p:nvSpPr>
              <p:cNvPr id="67" name="Right Arrow 66">
                <a:extLst>
                  <a:ext uri="{FF2B5EF4-FFF2-40B4-BE49-F238E27FC236}">
                    <a16:creationId xmlns:a16="http://schemas.microsoft.com/office/drawing/2014/main" id="{64ECB848-BC1F-FF02-9852-FF3B59927D41}"/>
                  </a:ext>
                </a:extLst>
              </p:cNvPr>
              <p:cNvSpPr/>
              <p:nvPr/>
            </p:nvSpPr>
            <p:spPr>
              <a:xfrm>
                <a:off x="4621368" y="3776521"/>
                <a:ext cx="1362769" cy="2289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 descr="Download, symbol Free Icon of Justicon">
                <a:extLst>
                  <a:ext uri="{FF2B5EF4-FFF2-40B4-BE49-F238E27FC236}">
                    <a16:creationId xmlns:a16="http://schemas.microsoft.com/office/drawing/2014/main" id="{7F8701B1-B8B9-9E67-98F0-D90B792BD4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975" y="1162345"/>
                <a:ext cx="691135" cy="69113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8D8D2610-B714-25CF-846D-D43601D20FF5}"/>
                  </a:ext>
                </a:extLst>
              </p:cNvPr>
              <p:cNvSpPr txBox="1"/>
              <p:nvPr/>
            </p:nvSpPr>
            <p:spPr>
              <a:xfrm>
                <a:off x="10192841" y="795252"/>
                <a:ext cx="1239242" cy="344944"/>
              </a:xfrm>
              <a:prstGeom prst="rect">
                <a:avLst/>
              </a:prstGeom>
              <a:noFill/>
            </p:spPr>
            <p:txBody>
              <a:bodyPr wrap="none" rtlCol="0">
                <a:spAutoFit/>
              </a:bodyPr>
              <a:lstStyle/>
              <a:p>
                <a:r>
                  <a:rPr lang="en-US" sz="1200">
                    <a:solidFill>
                      <a:srgbClr val="C00000"/>
                    </a:solidFill>
                  </a:rPr>
                  <a:t> Web Page(s)</a:t>
                </a:r>
                <a:endParaRPr lang="x-none" sz="1200">
                  <a:solidFill>
                    <a:srgbClr val="C00000"/>
                  </a:solidFill>
                </a:endParaRPr>
              </a:p>
            </p:txBody>
          </p:sp>
          <p:sp>
            <p:nvSpPr>
              <p:cNvPr id="70" name="TextBox 69">
                <a:extLst>
                  <a:ext uri="{FF2B5EF4-FFF2-40B4-BE49-F238E27FC236}">
                    <a16:creationId xmlns:a16="http://schemas.microsoft.com/office/drawing/2014/main" id="{CB208AB8-85F4-56B6-8609-30D4AB6CA0C9}"/>
                  </a:ext>
                </a:extLst>
              </p:cNvPr>
              <p:cNvSpPr txBox="1"/>
              <p:nvPr/>
            </p:nvSpPr>
            <p:spPr>
              <a:xfrm>
                <a:off x="391743" y="625202"/>
                <a:ext cx="1093120" cy="584775"/>
              </a:xfrm>
              <a:prstGeom prst="rect">
                <a:avLst/>
              </a:prstGeom>
              <a:noFill/>
            </p:spPr>
            <p:txBody>
              <a:bodyPr wrap="none" rtlCol="0">
                <a:spAutoFit/>
              </a:bodyPr>
              <a:lstStyle/>
              <a:p>
                <a:r>
                  <a:rPr lang="en-US" sz="1200">
                    <a:solidFill>
                      <a:srgbClr val="C00000"/>
                    </a:solidFill>
                  </a:rPr>
                  <a:t>Sat. image </a:t>
                </a:r>
              </a:p>
              <a:p>
                <a:r>
                  <a:rPr lang="en-US" sz="1200">
                    <a:solidFill>
                      <a:srgbClr val="C00000"/>
                    </a:solidFill>
                  </a:rPr>
                  <a:t>Download</a:t>
                </a:r>
                <a:endParaRPr lang="en-LU" sz="1200">
                  <a:solidFill>
                    <a:srgbClr val="C00000"/>
                  </a:solidFill>
                </a:endParaRPr>
              </a:p>
            </p:txBody>
          </p:sp>
          <p:sp>
            <p:nvSpPr>
              <p:cNvPr id="71" name="Bent Up Arrow 70">
                <a:extLst>
                  <a:ext uri="{FF2B5EF4-FFF2-40B4-BE49-F238E27FC236}">
                    <a16:creationId xmlns:a16="http://schemas.microsoft.com/office/drawing/2014/main" id="{D8287258-DFD1-F2FA-9CC1-9E27676CE528}"/>
                  </a:ext>
                </a:extLst>
              </p:cNvPr>
              <p:cNvSpPr/>
              <p:nvPr/>
            </p:nvSpPr>
            <p:spPr>
              <a:xfrm rot="5400000">
                <a:off x="908157" y="2008847"/>
                <a:ext cx="482545" cy="5058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pic>
            <p:nvPicPr>
              <p:cNvPr id="72" name="Picture 71">
                <a:extLst>
                  <a:ext uri="{FF2B5EF4-FFF2-40B4-BE49-F238E27FC236}">
                    <a16:creationId xmlns:a16="http://schemas.microsoft.com/office/drawing/2014/main" id="{35E35496-642B-0E7B-EA51-01A3617A0790}"/>
                  </a:ext>
                </a:extLst>
              </p:cNvPr>
              <p:cNvPicPr>
                <a:picLocks noChangeAspect="1"/>
              </p:cNvPicPr>
              <p:nvPr/>
            </p:nvPicPr>
            <p:blipFill>
              <a:blip r:embed="rId4"/>
              <a:stretch>
                <a:fillRect/>
              </a:stretch>
            </p:blipFill>
            <p:spPr>
              <a:xfrm>
                <a:off x="1800023" y="1827686"/>
                <a:ext cx="1006757" cy="1212135"/>
              </a:xfrm>
              <a:prstGeom prst="rect">
                <a:avLst/>
              </a:prstGeom>
            </p:spPr>
          </p:pic>
          <p:pic>
            <p:nvPicPr>
              <p:cNvPr id="73" name="Picture 72">
                <a:extLst>
                  <a:ext uri="{FF2B5EF4-FFF2-40B4-BE49-F238E27FC236}">
                    <a16:creationId xmlns:a16="http://schemas.microsoft.com/office/drawing/2014/main" id="{15D945D6-4E96-6381-66DA-385CFA8F871C}"/>
                  </a:ext>
                </a:extLst>
              </p:cNvPr>
              <p:cNvPicPr>
                <a:picLocks noChangeAspect="1"/>
              </p:cNvPicPr>
              <p:nvPr/>
            </p:nvPicPr>
            <p:blipFill>
              <a:blip r:embed="rId5"/>
              <a:stretch>
                <a:fillRect/>
              </a:stretch>
            </p:blipFill>
            <p:spPr>
              <a:xfrm>
                <a:off x="3129759" y="1813556"/>
                <a:ext cx="1251730" cy="1324824"/>
              </a:xfrm>
              <a:prstGeom prst="rect">
                <a:avLst/>
              </a:prstGeom>
            </p:spPr>
          </p:pic>
          <p:pic>
            <p:nvPicPr>
              <p:cNvPr id="74" name="Picture 73">
                <a:extLst>
                  <a:ext uri="{FF2B5EF4-FFF2-40B4-BE49-F238E27FC236}">
                    <a16:creationId xmlns:a16="http://schemas.microsoft.com/office/drawing/2014/main" id="{92BA8570-DDEB-0637-7E17-095E74A00947}"/>
                  </a:ext>
                </a:extLst>
              </p:cNvPr>
              <p:cNvPicPr>
                <a:picLocks noChangeAspect="1"/>
              </p:cNvPicPr>
              <p:nvPr/>
            </p:nvPicPr>
            <p:blipFill>
              <a:blip r:embed="rId6"/>
              <a:stretch>
                <a:fillRect/>
              </a:stretch>
            </p:blipFill>
            <p:spPr>
              <a:xfrm>
                <a:off x="1793733" y="3019261"/>
                <a:ext cx="1306288" cy="1324557"/>
              </a:xfrm>
              <a:prstGeom prst="rect">
                <a:avLst/>
              </a:prstGeom>
            </p:spPr>
          </p:pic>
          <p:pic>
            <p:nvPicPr>
              <p:cNvPr id="75" name="Picture 74">
                <a:extLst>
                  <a:ext uri="{FF2B5EF4-FFF2-40B4-BE49-F238E27FC236}">
                    <a16:creationId xmlns:a16="http://schemas.microsoft.com/office/drawing/2014/main" id="{8EF6CD33-397F-433B-9AD4-30B5A613BC9F}"/>
                  </a:ext>
                </a:extLst>
              </p:cNvPr>
              <p:cNvPicPr>
                <a:picLocks noChangeAspect="1"/>
              </p:cNvPicPr>
              <p:nvPr/>
            </p:nvPicPr>
            <p:blipFill>
              <a:blip r:embed="rId7"/>
              <a:stretch>
                <a:fillRect/>
              </a:stretch>
            </p:blipFill>
            <p:spPr>
              <a:xfrm>
                <a:off x="3181704" y="3133182"/>
                <a:ext cx="1349196" cy="1396043"/>
              </a:xfrm>
              <a:prstGeom prst="rect">
                <a:avLst/>
              </a:prstGeom>
            </p:spPr>
          </p:pic>
          <p:sp>
            <p:nvSpPr>
              <p:cNvPr id="76" name="Rectangle 75">
                <a:extLst>
                  <a:ext uri="{FF2B5EF4-FFF2-40B4-BE49-F238E27FC236}">
                    <a16:creationId xmlns:a16="http://schemas.microsoft.com/office/drawing/2014/main" id="{05BFBE8B-2A5D-0B4B-2229-824B59E83928}"/>
                  </a:ext>
                </a:extLst>
              </p:cNvPr>
              <p:cNvSpPr/>
              <p:nvPr/>
            </p:nvSpPr>
            <p:spPr>
              <a:xfrm>
                <a:off x="5690902" y="2641993"/>
                <a:ext cx="3093290" cy="574906"/>
              </a:xfrm>
              <a:prstGeom prst="rect">
                <a:avLst/>
              </a:prstGeom>
            </p:spPr>
            <p:txBody>
              <a:bodyPr wrap="square">
                <a:spAutoFit/>
              </a:bodyPr>
              <a:lstStyle/>
              <a:p>
                <a:pPr algn="ctr"/>
                <a:r>
                  <a:rPr lang="en-US" sz="1200">
                    <a:solidFill>
                      <a:srgbClr val="C00000"/>
                    </a:solidFill>
                  </a:rPr>
                  <a:t>Time Series processing</a:t>
                </a:r>
              </a:p>
              <a:p>
                <a:pPr algn="ctr"/>
                <a:r>
                  <a:rPr lang="en-US" sz="1200">
                    <a:solidFill>
                      <a:srgbClr val="C00000"/>
                    </a:solidFill>
                  </a:rPr>
                  <a:t>(MSBAS)</a:t>
                </a:r>
              </a:p>
            </p:txBody>
          </p:sp>
          <p:sp>
            <p:nvSpPr>
              <p:cNvPr id="77" name="Right Arrow 76">
                <a:extLst>
                  <a:ext uri="{FF2B5EF4-FFF2-40B4-BE49-F238E27FC236}">
                    <a16:creationId xmlns:a16="http://schemas.microsoft.com/office/drawing/2014/main" id="{4A012318-264A-3CEE-CAF2-2DB9943AF78D}"/>
                  </a:ext>
                </a:extLst>
              </p:cNvPr>
              <p:cNvSpPr/>
              <p:nvPr/>
            </p:nvSpPr>
            <p:spPr>
              <a:xfrm>
                <a:off x="8612684" y="3817786"/>
                <a:ext cx="529619" cy="270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EDA3D73F-D5CC-D7C3-4BCB-337188D1EDBE}"/>
                  </a:ext>
                </a:extLst>
              </p:cNvPr>
              <p:cNvPicPr>
                <a:picLocks noChangeAspect="1"/>
              </p:cNvPicPr>
              <p:nvPr/>
            </p:nvPicPr>
            <p:blipFill rotWithShape="1">
              <a:blip r:embed="rId8"/>
              <a:srcRect t="34347"/>
              <a:stretch/>
            </p:blipFill>
            <p:spPr>
              <a:xfrm>
                <a:off x="9470400" y="2722969"/>
                <a:ext cx="3004191" cy="2826461"/>
              </a:xfrm>
              <a:prstGeom prst="rect">
                <a:avLst/>
              </a:prstGeom>
            </p:spPr>
          </p:pic>
          <p:pic>
            <p:nvPicPr>
              <p:cNvPr id="79" name="Picture 78">
                <a:extLst>
                  <a:ext uri="{FF2B5EF4-FFF2-40B4-BE49-F238E27FC236}">
                    <a16:creationId xmlns:a16="http://schemas.microsoft.com/office/drawing/2014/main" id="{44C201ED-07F7-DF0E-385E-595F76B505A7}"/>
                  </a:ext>
                </a:extLst>
              </p:cNvPr>
              <p:cNvPicPr>
                <a:picLocks noChangeAspect="1"/>
              </p:cNvPicPr>
              <p:nvPr/>
            </p:nvPicPr>
            <p:blipFill>
              <a:blip r:embed="rId9"/>
              <a:stretch>
                <a:fillRect/>
              </a:stretch>
            </p:blipFill>
            <p:spPr>
              <a:xfrm>
                <a:off x="6196410" y="3210653"/>
                <a:ext cx="1236922" cy="1324824"/>
              </a:xfrm>
              <a:prstGeom prst="rect">
                <a:avLst/>
              </a:prstGeom>
            </p:spPr>
          </p:pic>
          <p:pic>
            <p:nvPicPr>
              <p:cNvPr id="80" name="Picture 79">
                <a:extLst>
                  <a:ext uri="{FF2B5EF4-FFF2-40B4-BE49-F238E27FC236}">
                    <a16:creationId xmlns:a16="http://schemas.microsoft.com/office/drawing/2014/main" id="{56290008-2244-C0BD-CD98-6DF41B11E978}"/>
                  </a:ext>
                </a:extLst>
              </p:cNvPr>
              <p:cNvPicPr>
                <a:picLocks noChangeAspect="1"/>
              </p:cNvPicPr>
              <p:nvPr/>
            </p:nvPicPr>
            <p:blipFill>
              <a:blip r:embed="rId10"/>
              <a:stretch>
                <a:fillRect/>
              </a:stretch>
            </p:blipFill>
            <p:spPr>
              <a:xfrm>
                <a:off x="7683982" y="3607460"/>
                <a:ext cx="686857" cy="885381"/>
              </a:xfrm>
              <a:prstGeom prst="rect">
                <a:avLst/>
              </a:prstGeom>
            </p:spPr>
          </p:pic>
          <p:sp>
            <p:nvSpPr>
              <p:cNvPr id="81" name="TextBox 80">
                <a:extLst>
                  <a:ext uri="{FF2B5EF4-FFF2-40B4-BE49-F238E27FC236}">
                    <a16:creationId xmlns:a16="http://schemas.microsoft.com/office/drawing/2014/main" id="{DCD9F725-D9ED-7819-67CC-3F2C13E0C6B1}"/>
                  </a:ext>
                </a:extLst>
              </p:cNvPr>
              <p:cNvSpPr txBox="1"/>
              <p:nvPr/>
            </p:nvSpPr>
            <p:spPr>
              <a:xfrm>
                <a:off x="1757144" y="2677577"/>
                <a:ext cx="687093" cy="325780"/>
              </a:xfrm>
              <a:prstGeom prst="rect">
                <a:avLst/>
              </a:prstGeom>
              <a:noFill/>
            </p:spPr>
            <p:txBody>
              <a:bodyPr wrap="none" rtlCol="0">
                <a:spAutoFit/>
              </a:bodyPr>
              <a:lstStyle/>
              <a:p>
                <a:r>
                  <a:rPr lang="en-LU" sz="1100"/>
                  <a:t>Ampli.</a:t>
                </a:r>
              </a:p>
            </p:txBody>
          </p:sp>
          <p:sp>
            <p:nvSpPr>
              <p:cNvPr id="82" name="TextBox 81">
                <a:extLst>
                  <a:ext uri="{FF2B5EF4-FFF2-40B4-BE49-F238E27FC236}">
                    <a16:creationId xmlns:a16="http://schemas.microsoft.com/office/drawing/2014/main" id="{262469B1-21B1-D0BB-4C69-5B59791DE82F}"/>
                  </a:ext>
                </a:extLst>
              </p:cNvPr>
              <p:cNvSpPr txBox="1"/>
              <p:nvPr/>
            </p:nvSpPr>
            <p:spPr>
              <a:xfrm>
                <a:off x="3246840" y="2798316"/>
                <a:ext cx="551352" cy="325780"/>
              </a:xfrm>
              <a:prstGeom prst="rect">
                <a:avLst/>
              </a:prstGeom>
              <a:noFill/>
            </p:spPr>
            <p:txBody>
              <a:bodyPr wrap="none" rtlCol="0">
                <a:spAutoFit/>
              </a:bodyPr>
              <a:lstStyle/>
              <a:p>
                <a:r>
                  <a:rPr lang="en-LU" sz="1100"/>
                  <a:t>Coh.</a:t>
                </a:r>
              </a:p>
            </p:txBody>
          </p:sp>
          <p:sp>
            <p:nvSpPr>
              <p:cNvPr id="83" name="TextBox 82">
                <a:extLst>
                  <a:ext uri="{FF2B5EF4-FFF2-40B4-BE49-F238E27FC236}">
                    <a16:creationId xmlns:a16="http://schemas.microsoft.com/office/drawing/2014/main" id="{8B11722B-4D80-24A4-8ED7-99E52AD5F832}"/>
                  </a:ext>
                </a:extLst>
              </p:cNvPr>
              <p:cNvSpPr txBox="1"/>
              <p:nvPr/>
            </p:nvSpPr>
            <p:spPr>
              <a:xfrm>
                <a:off x="1763995" y="4047034"/>
                <a:ext cx="671124" cy="325780"/>
              </a:xfrm>
              <a:prstGeom prst="rect">
                <a:avLst/>
              </a:prstGeom>
              <a:noFill/>
            </p:spPr>
            <p:txBody>
              <a:bodyPr wrap="none" rtlCol="0">
                <a:spAutoFit/>
              </a:bodyPr>
              <a:lstStyle/>
              <a:p>
                <a:r>
                  <a:rPr lang="en-LU" sz="1100"/>
                  <a:t>Interf.</a:t>
                </a:r>
              </a:p>
            </p:txBody>
          </p:sp>
          <p:sp>
            <p:nvSpPr>
              <p:cNvPr id="84" name="TextBox 83">
                <a:extLst>
                  <a:ext uri="{FF2B5EF4-FFF2-40B4-BE49-F238E27FC236}">
                    <a16:creationId xmlns:a16="http://schemas.microsoft.com/office/drawing/2014/main" id="{912A5953-7AC6-A598-3D88-32DC2D72063A}"/>
                  </a:ext>
                </a:extLst>
              </p:cNvPr>
              <p:cNvSpPr txBox="1"/>
              <p:nvPr/>
            </p:nvSpPr>
            <p:spPr>
              <a:xfrm>
                <a:off x="3318378" y="4223323"/>
                <a:ext cx="615230" cy="325780"/>
              </a:xfrm>
              <a:prstGeom prst="rect">
                <a:avLst/>
              </a:prstGeom>
              <a:noFill/>
            </p:spPr>
            <p:txBody>
              <a:bodyPr wrap="none" rtlCol="0">
                <a:spAutoFit/>
              </a:bodyPr>
              <a:lstStyle/>
              <a:p>
                <a:r>
                  <a:rPr lang="en-LU" sz="1100"/>
                  <a:t>Defo.</a:t>
                </a:r>
              </a:p>
            </p:txBody>
          </p:sp>
          <p:sp>
            <p:nvSpPr>
              <p:cNvPr id="85" name="TextBox 84">
                <a:extLst>
                  <a:ext uri="{FF2B5EF4-FFF2-40B4-BE49-F238E27FC236}">
                    <a16:creationId xmlns:a16="http://schemas.microsoft.com/office/drawing/2014/main" id="{68021AB0-D6E8-1011-B7B7-62F6A4C3C5F6}"/>
                  </a:ext>
                </a:extLst>
              </p:cNvPr>
              <p:cNvSpPr txBox="1"/>
              <p:nvPr/>
            </p:nvSpPr>
            <p:spPr>
              <a:xfrm>
                <a:off x="5967383" y="4153710"/>
                <a:ext cx="878728" cy="536579"/>
              </a:xfrm>
              <a:prstGeom prst="rect">
                <a:avLst/>
              </a:prstGeom>
              <a:noFill/>
            </p:spPr>
            <p:txBody>
              <a:bodyPr wrap="none" rtlCol="0">
                <a:spAutoFit/>
              </a:bodyPr>
              <a:lstStyle/>
              <a:p>
                <a:r>
                  <a:rPr lang="en-LU" sz="1100"/>
                  <a:t>Cumul. </a:t>
                </a:r>
                <a:br>
                  <a:rPr lang="en-LU" sz="1100"/>
                </a:br>
                <a:r>
                  <a:rPr lang="en-LU" sz="1100"/>
                  <a:t>       defo.</a:t>
                </a:r>
              </a:p>
            </p:txBody>
          </p:sp>
          <p:sp>
            <p:nvSpPr>
              <p:cNvPr id="86" name="TextBox 85">
                <a:extLst>
                  <a:ext uri="{FF2B5EF4-FFF2-40B4-BE49-F238E27FC236}">
                    <a16:creationId xmlns:a16="http://schemas.microsoft.com/office/drawing/2014/main" id="{18AE6060-67F4-7CA4-E7E9-63781837815B}"/>
                  </a:ext>
                </a:extLst>
              </p:cNvPr>
              <p:cNvSpPr txBox="1"/>
              <p:nvPr/>
            </p:nvSpPr>
            <p:spPr>
              <a:xfrm>
                <a:off x="7503965" y="3378776"/>
                <a:ext cx="1120268" cy="325780"/>
              </a:xfrm>
              <a:prstGeom prst="rect">
                <a:avLst/>
              </a:prstGeom>
              <a:noFill/>
            </p:spPr>
            <p:txBody>
              <a:bodyPr wrap="none" rtlCol="0">
                <a:spAutoFit/>
              </a:bodyPr>
              <a:lstStyle/>
              <a:p>
                <a:r>
                  <a:rPr lang="en-LU" sz="1100"/>
                  <a:t>Mean Veloc.</a:t>
                </a:r>
              </a:p>
            </p:txBody>
          </p:sp>
          <p:sp>
            <p:nvSpPr>
              <p:cNvPr id="87" name="TextBox 86">
                <a:extLst>
                  <a:ext uri="{FF2B5EF4-FFF2-40B4-BE49-F238E27FC236}">
                    <a16:creationId xmlns:a16="http://schemas.microsoft.com/office/drawing/2014/main" id="{65EA2586-4498-6938-C5A6-0A48687D664B}"/>
                  </a:ext>
                </a:extLst>
              </p:cNvPr>
              <p:cNvSpPr txBox="1"/>
              <p:nvPr/>
            </p:nvSpPr>
            <p:spPr>
              <a:xfrm>
                <a:off x="5914305" y="5240971"/>
                <a:ext cx="1036428" cy="325780"/>
              </a:xfrm>
              <a:prstGeom prst="rect">
                <a:avLst/>
              </a:prstGeom>
              <a:noFill/>
            </p:spPr>
            <p:txBody>
              <a:bodyPr wrap="none" rtlCol="0">
                <a:spAutoFit/>
              </a:bodyPr>
              <a:lstStyle/>
              <a:p>
                <a:r>
                  <a:rPr lang="en-LU" sz="1100"/>
                  <a:t>Time series</a:t>
                </a:r>
              </a:p>
            </p:txBody>
          </p:sp>
          <p:pic>
            <p:nvPicPr>
              <p:cNvPr id="88" name="Picture 87">
                <a:extLst>
                  <a:ext uri="{FF2B5EF4-FFF2-40B4-BE49-F238E27FC236}">
                    <a16:creationId xmlns:a16="http://schemas.microsoft.com/office/drawing/2014/main" id="{FE6D4C2F-0116-B329-4D24-81DB2CC1ACF5}"/>
                  </a:ext>
                </a:extLst>
              </p:cNvPr>
              <p:cNvPicPr>
                <a:picLocks noChangeAspect="1"/>
              </p:cNvPicPr>
              <p:nvPr/>
            </p:nvPicPr>
            <p:blipFill>
              <a:blip r:embed="rId11"/>
              <a:stretch>
                <a:fillRect/>
              </a:stretch>
            </p:blipFill>
            <p:spPr>
              <a:xfrm>
                <a:off x="6950733" y="4549810"/>
                <a:ext cx="1604834" cy="1016942"/>
              </a:xfrm>
              <a:prstGeom prst="rect">
                <a:avLst/>
              </a:prstGeom>
            </p:spPr>
          </p:pic>
        </p:grpSp>
        <p:pic>
          <p:nvPicPr>
            <p:cNvPr id="65" name="Picture 64">
              <a:extLst>
                <a:ext uri="{FF2B5EF4-FFF2-40B4-BE49-F238E27FC236}">
                  <a16:creationId xmlns:a16="http://schemas.microsoft.com/office/drawing/2014/main" id="{C3793757-4129-611F-1C28-8923AF4E6E24}"/>
                </a:ext>
              </a:extLst>
            </p:cNvPr>
            <p:cNvPicPr>
              <a:picLocks noChangeAspect="1"/>
            </p:cNvPicPr>
            <p:nvPr/>
          </p:nvPicPr>
          <p:blipFill>
            <a:blip r:embed="rId12"/>
            <a:stretch>
              <a:fillRect/>
            </a:stretch>
          </p:blipFill>
          <p:spPr>
            <a:xfrm>
              <a:off x="8861144" y="1928972"/>
              <a:ext cx="2414048" cy="939116"/>
            </a:xfrm>
            <a:prstGeom prst="rect">
              <a:avLst/>
            </a:prstGeom>
          </p:spPr>
        </p:pic>
      </p:grpSp>
      <mc:AlternateContent xmlns:mc="http://schemas.openxmlformats.org/markup-compatibility/2006">
        <mc:Choice xmlns:am3d="http://schemas.microsoft.com/office/drawing/2017/model3d" Requires="am3d">
          <p:graphicFrame>
            <p:nvGraphicFramePr>
              <p:cNvPr id="62" name="3D Model 61" descr="Magnifying Glass">
                <a:extLst>
                  <a:ext uri="{FF2B5EF4-FFF2-40B4-BE49-F238E27FC236}">
                    <a16:creationId xmlns:a16="http://schemas.microsoft.com/office/drawing/2014/main" id="{0F98CC91-EFE5-3E1D-4588-14CBE53F4685}"/>
                  </a:ext>
                </a:extLst>
              </p:cNvPr>
              <p:cNvGraphicFramePr>
                <a:graphicFrameLocks noChangeAspect="1"/>
              </p:cNvGraphicFramePr>
              <p:nvPr>
                <p:extLst>
                  <p:ext uri="{D42A27DB-BD31-4B8C-83A1-F6EECF244321}">
                    <p14:modId xmlns:p14="http://schemas.microsoft.com/office/powerpoint/2010/main" val="1714377608"/>
                  </p:ext>
                </p:extLst>
              </p:nvPr>
            </p:nvGraphicFramePr>
            <p:xfrm rot="2269146">
              <a:off x="1233310" y="2331371"/>
              <a:ext cx="8050964" cy="3578363"/>
            </p:xfrm>
            <a:graphic>
              <a:graphicData uri="http://schemas.microsoft.com/office/drawing/2017/model3d">
                <am3d:model3d r:embed="rId13">
                  <am3d:spPr>
                    <a:xfrm rot="2269146">
                      <a:off x="0" y="0"/>
                      <a:ext cx="8050964" cy="3578363"/>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330899" ay="-375674" az="-36199"/>
                    <am3d:postTrans dx="0" dy="0" dz="0"/>
                  </am3d:trans>
                  <am3d:raster rName="Office3DRenderer" rVer="16.0.8326">
                    <am3d:blip r:embed="rId14"/>
                  </am3d:raster>
                  <am3d:objViewport viewportSz="8945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Magnifying Glass">
                <a:extLst>
                  <a:ext uri="{FF2B5EF4-FFF2-40B4-BE49-F238E27FC236}">
                    <a16:creationId xmlns:a16="http://schemas.microsoft.com/office/drawing/2014/main" id="{0F98CC91-EFE5-3E1D-4588-14CBE53F4685}"/>
                  </a:ext>
                </a:extLst>
              </p:cNvPr>
              <p:cNvPicPr>
                <a:picLocks noGrp="1" noRot="1" noChangeAspect="1" noMove="1" noResize="1" noEditPoints="1" noAdjustHandles="1" noChangeArrowheads="1" noChangeShapeType="1" noCrop="1"/>
              </p:cNvPicPr>
              <p:nvPr/>
            </p:nvPicPr>
            <p:blipFill>
              <a:blip r:embed="rId14"/>
              <a:stretch>
                <a:fillRect/>
              </a:stretch>
            </p:blipFill>
            <p:spPr>
              <a:xfrm rot="2269146">
                <a:off x="1233310" y="2331371"/>
                <a:ext cx="8050964" cy="3578363"/>
              </a:xfrm>
              <a:prstGeom prst="rect">
                <a:avLst/>
              </a:prstGeom>
            </p:spPr>
          </p:pic>
        </mc:Fallback>
      </mc:AlternateContent>
      <p:sp>
        <p:nvSpPr>
          <p:cNvPr id="63" name="TextBox 62">
            <a:extLst>
              <a:ext uri="{FF2B5EF4-FFF2-40B4-BE49-F238E27FC236}">
                <a16:creationId xmlns:a16="http://schemas.microsoft.com/office/drawing/2014/main" id="{FC87271E-26DD-6476-1785-C7B098BA5760}"/>
              </a:ext>
            </a:extLst>
          </p:cNvPr>
          <p:cNvSpPr txBox="1"/>
          <p:nvPr/>
        </p:nvSpPr>
        <p:spPr>
          <a:xfrm rot="2316468">
            <a:off x="5319249" y="5385340"/>
            <a:ext cx="3371054" cy="338554"/>
          </a:xfrm>
          <a:prstGeom prst="rect">
            <a:avLst/>
          </a:prstGeom>
          <a:noFill/>
        </p:spPr>
        <p:txBody>
          <a:bodyPr wrap="square" rtlCol="0">
            <a:spAutoFit/>
          </a:bodyPr>
          <a:lstStyle/>
          <a:p>
            <a:pPr algn="ctr"/>
            <a:r>
              <a:rPr lang="en-LU" sz="1600">
                <a:solidFill>
                  <a:srgbClr val="FFFF00"/>
                </a:solidFill>
              </a:rPr>
              <a:t>Mass processing</a:t>
            </a:r>
            <a:endParaRPr lang="en-LU" sz="1600" dirty="0">
              <a:solidFill>
                <a:srgbClr val="FFFF00"/>
              </a:solidFill>
            </a:endParaRPr>
          </a:p>
        </p:txBody>
      </p:sp>
    </p:spTree>
    <p:extLst>
      <p:ext uri="{BB962C8B-B14F-4D97-AF65-F5344CB8AC3E}">
        <p14:creationId xmlns:p14="http://schemas.microsoft.com/office/powerpoint/2010/main" val="336749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566D32-5903-833B-0F98-1A40B83F295F}"/>
              </a:ext>
            </a:extLst>
          </p:cNvPr>
          <p:cNvSpPr txBox="1">
            <a:spLocks noChangeArrowheads="1"/>
          </p:cNvSpPr>
          <p:nvPr/>
        </p:nvSpPr>
        <p:spPr>
          <a:xfrm>
            <a:off x="786024" y="62770"/>
            <a:ext cx="10335759" cy="7693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err="1">
                <a:solidFill>
                  <a:schemeClr val="bg1"/>
                </a:solidFill>
                <a:effectLst/>
                <a:latin typeface="Helvetica" pitchFamily="2" charset="0"/>
              </a:rPr>
              <a:t>AMSTer</a:t>
            </a:r>
            <a:r>
              <a:rPr lang="en-GB" sz="2800" b="1" i="0" u="none" strike="noStrike" dirty="0">
                <a:solidFill>
                  <a:schemeClr val="bg1"/>
                </a:solidFill>
                <a:effectLst/>
                <a:latin typeface="Helvetica" pitchFamily="2" charset="0"/>
              </a:rPr>
              <a:t> Toolbox</a:t>
            </a:r>
            <a:endParaRPr lang="en-GB" sz="2800" b="1" dirty="0">
              <a:solidFill>
                <a:srgbClr val="000000"/>
              </a:solidFill>
              <a:latin typeface="Helvetica" pitchFamily="2" charset="0"/>
            </a:endParaRPr>
          </a:p>
        </p:txBody>
      </p:sp>
      <p:sp>
        <p:nvSpPr>
          <p:cNvPr id="45" name="TextBox 44">
            <a:extLst>
              <a:ext uri="{FF2B5EF4-FFF2-40B4-BE49-F238E27FC236}">
                <a16:creationId xmlns:a16="http://schemas.microsoft.com/office/drawing/2014/main" id="{7A8E34EC-49F4-5F97-AFB4-A4F68BC913F8}"/>
              </a:ext>
            </a:extLst>
          </p:cNvPr>
          <p:cNvSpPr txBox="1"/>
          <p:nvPr/>
        </p:nvSpPr>
        <p:spPr>
          <a:xfrm>
            <a:off x="1658023" y="5488294"/>
            <a:ext cx="838691" cy="369332"/>
          </a:xfrm>
          <a:prstGeom prst="rect">
            <a:avLst/>
          </a:prstGeom>
          <a:noFill/>
        </p:spPr>
        <p:txBody>
          <a:bodyPr wrap="none" rtlCol="0">
            <a:spAutoFit/>
          </a:bodyPr>
          <a:lstStyle/>
          <a:p>
            <a:r>
              <a:rPr lang="en-LU"/>
              <a:t>G. Celli</a:t>
            </a:r>
          </a:p>
        </p:txBody>
      </p:sp>
      <p:sp>
        <p:nvSpPr>
          <p:cNvPr id="46" name="TextBox 45">
            <a:extLst>
              <a:ext uri="{FF2B5EF4-FFF2-40B4-BE49-F238E27FC236}">
                <a16:creationId xmlns:a16="http://schemas.microsoft.com/office/drawing/2014/main" id="{26609BAE-E59C-FF98-B2C0-174BDDD4C447}"/>
              </a:ext>
            </a:extLst>
          </p:cNvPr>
          <p:cNvSpPr txBox="1"/>
          <p:nvPr/>
        </p:nvSpPr>
        <p:spPr>
          <a:xfrm>
            <a:off x="3096482" y="5471374"/>
            <a:ext cx="1163588" cy="369332"/>
          </a:xfrm>
          <a:prstGeom prst="rect">
            <a:avLst/>
          </a:prstGeom>
          <a:noFill/>
        </p:spPr>
        <p:txBody>
          <a:bodyPr wrap="none" rtlCol="0">
            <a:spAutoFit/>
          </a:bodyPr>
          <a:lstStyle/>
          <a:p>
            <a:r>
              <a:rPr lang="en-LU"/>
              <a:t>D. Derauw</a:t>
            </a:r>
          </a:p>
        </p:txBody>
      </p:sp>
      <p:sp>
        <p:nvSpPr>
          <p:cNvPr id="47" name="TextBox 46">
            <a:extLst>
              <a:ext uri="{FF2B5EF4-FFF2-40B4-BE49-F238E27FC236}">
                <a16:creationId xmlns:a16="http://schemas.microsoft.com/office/drawing/2014/main" id="{FA3D0FB3-E7A2-E6B7-F060-23DEF5D72DFE}"/>
              </a:ext>
            </a:extLst>
          </p:cNvPr>
          <p:cNvSpPr txBox="1"/>
          <p:nvPr/>
        </p:nvSpPr>
        <p:spPr>
          <a:xfrm>
            <a:off x="6534417" y="5417565"/>
            <a:ext cx="1360244" cy="369332"/>
          </a:xfrm>
          <a:prstGeom prst="rect">
            <a:avLst/>
          </a:prstGeom>
          <a:noFill/>
        </p:spPr>
        <p:txBody>
          <a:bodyPr wrap="none" rtlCol="0">
            <a:spAutoFit/>
          </a:bodyPr>
          <a:lstStyle/>
          <a:p>
            <a:r>
              <a:rPr lang="en-LU"/>
              <a:t>S. Samsonov</a:t>
            </a:r>
          </a:p>
        </p:txBody>
      </p:sp>
      <p:sp>
        <p:nvSpPr>
          <p:cNvPr id="48" name="TextBox 47">
            <a:extLst>
              <a:ext uri="{FF2B5EF4-FFF2-40B4-BE49-F238E27FC236}">
                <a16:creationId xmlns:a16="http://schemas.microsoft.com/office/drawing/2014/main" id="{89E1ECCF-7ECE-65C9-9AEA-48B0C284F0CC}"/>
              </a:ext>
            </a:extLst>
          </p:cNvPr>
          <p:cNvSpPr txBox="1"/>
          <p:nvPr/>
        </p:nvSpPr>
        <p:spPr>
          <a:xfrm>
            <a:off x="9377491" y="5467752"/>
            <a:ext cx="1360244" cy="369332"/>
          </a:xfrm>
          <a:prstGeom prst="rect">
            <a:avLst/>
          </a:prstGeom>
          <a:noFill/>
        </p:spPr>
        <p:txBody>
          <a:bodyPr wrap="square" rtlCol="0">
            <a:spAutoFit/>
          </a:bodyPr>
          <a:lstStyle/>
          <a:p>
            <a:r>
              <a:rPr lang="en-LU"/>
              <a:t>M. Jaspard</a:t>
            </a:r>
          </a:p>
        </p:txBody>
      </p:sp>
      <p:sp>
        <p:nvSpPr>
          <p:cNvPr id="50" name="TextBox 49">
            <a:extLst>
              <a:ext uri="{FF2B5EF4-FFF2-40B4-BE49-F238E27FC236}">
                <a16:creationId xmlns:a16="http://schemas.microsoft.com/office/drawing/2014/main" id="{65D6CE02-99AD-868F-B278-834D791A88DA}"/>
              </a:ext>
            </a:extLst>
          </p:cNvPr>
          <p:cNvSpPr txBox="1"/>
          <p:nvPr/>
        </p:nvSpPr>
        <p:spPr>
          <a:xfrm>
            <a:off x="4600006" y="6019938"/>
            <a:ext cx="2707793" cy="369332"/>
          </a:xfrm>
          <a:prstGeom prst="rect">
            <a:avLst/>
          </a:prstGeom>
          <a:noFill/>
        </p:spPr>
        <p:txBody>
          <a:bodyPr wrap="none" rtlCol="0">
            <a:spAutoFit/>
          </a:bodyPr>
          <a:lstStyle/>
          <a:p>
            <a:r>
              <a:rPr lang="en-LU"/>
              <a:t>N. d’Oreye &amp; D. Smittarello</a:t>
            </a:r>
          </a:p>
        </p:txBody>
      </p:sp>
      <p:sp>
        <p:nvSpPr>
          <p:cNvPr id="51" name="Left Brace 50">
            <a:extLst>
              <a:ext uri="{FF2B5EF4-FFF2-40B4-BE49-F238E27FC236}">
                <a16:creationId xmlns:a16="http://schemas.microsoft.com/office/drawing/2014/main" id="{BAD985DE-1B85-051C-EC93-6A8C2464F865}"/>
              </a:ext>
            </a:extLst>
          </p:cNvPr>
          <p:cNvSpPr/>
          <p:nvPr/>
        </p:nvSpPr>
        <p:spPr>
          <a:xfrm rot="16200000">
            <a:off x="1961484" y="4923420"/>
            <a:ext cx="209955" cy="993052"/>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2" name="Left Brace 51">
            <a:extLst>
              <a:ext uri="{FF2B5EF4-FFF2-40B4-BE49-F238E27FC236}">
                <a16:creationId xmlns:a16="http://schemas.microsoft.com/office/drawing/2014/main" id="{0BA6B904-128A-7C76-B263-C19ED4702F1E}"/>
              </a:ext>
            </a:extLst>
          </p:cNvPr>
          <p:cNvSpPr/>
          <p:nvPr/>
        </p:nvSpPr>
        <p:spPr>
          <a:xfrm rot="16200000">
            <a:off x="3698178" y="4315579"/>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3" name="Left Brace 52">
            <a:extLst>
              <a:ext uri="{FF2B5EF4-FFF2-40B4-BE49-F238E27FC236}">
                <a16:creationId xmlns:a16="http://schemas.microsoft.com/office/drawing/2014/main" id="{2A3C29D8-3200-1B26-BC65-E648730FF5E2}"/>
              </a:ext>
            </a:extLst>
          </p:cNvPr>
          <p:cNvSpPr/>
          <p:nvPr/>
        </p:nvSpPr>
        <p:spPr>
          <a:xfrm rot="16200000">
            <a:off x="6994287" y="4276594"/>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4" name="Left Brace 53">
            <a:extLst>
              <a:ext uri="{FF2B5EF4-FFF2-40B4-BE49-F238E27FC236}">
                <a16:creationId xmlns:a16="http://schemas.microsoft.com/office/drawing/2014/main" id="{AA503F9D-85BD-7B19-A043-8D88D28CF03F}"/>
              </a:ext>
            </a:extLst>
          </p:cNvPr>
          <p:cNvSpPr/>
          <p:nvPr/>
        </p:nvSpPr>
        <p:spPr>
          <a:xfrm rot="16200000">
            <a:off x="9920847" y="4308807"/>
            <a:ext cx="216471" cy="2165286"/>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sp>
        <p:nvSpPr>
          <p:cNvPr id="55" name="Left Brace 54">
            <a:extLst>
              <a:ext uri="{FF2B5EF4-FFF2-40B4-BE49-F238E27FC236}">
                <a16:creationId xmlns:a16="http://schemas.microsoft.com/office/drawing/2014/main" id="{6711A9FE-C2D6-C43F-08F9-47BA0A9D06C8}"/>
              </a:ext>
            </a:extLst>
          </p:cNvPr>
          <p:cNvSpPr/>
          <p:nvPr/>
        </p:nvSpPr>
        <p:spPr>
          <a:xfrm rot="16200000">
            <a:off x="6294486" y="999647"/>
            <a:ext cx="176080" cy="9850957"/>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U"/>
          </a:p>
        </p:txBody>
      </p:sp>
      <p:pic>
        <p:nvPicPr>
          <p:cNvPr id="20" name="Picture 19">
            <a:extLst>
              <a:ext uri="{FF2B5EF4-FFF2-40B4-BE49-F238E27FC236}">
                <a16:creationId xmlns:a16="http://schemas.microsoft.com/office/drawing/2014/main" id="{B192AA34-20B6-9D4D-4A08-3CD92A81EB8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42244" y="1212610"/>
            <a:ext cx="1332753" cy="1332753"/>
          </a:xfrm>
          <a:prstGeom prst="rect">
            <a:avLst/>
          </a:prstGeom>
        </p:spPr>
      </p:pic>
      <p:sp>
        <p:nvSpPr>
          <p:cNvPr id="21" name="Right Arrow 20">
            <a:extLst>
              <a:ext uri="{FF2B5EF4-FFF2-40B4-BE49-F238E27FC236}">
                <a16:creationId xmlns:a16="http://schemas.microsoft.com/office/drawing/2014/main" id="{02366F6A-B816-1A51-5939-C29C277F6CDC}"/>
              </a:ext>
            </a:extLst>
          </p:cNvPr>
          <p:cNvSpPr/>
          <p:nvPr/>
        </p:nvSpPr>
        <p:spPr>
          <a:xfrm rot="17338157">
            <a:off x="4615687" y="3124229"/>
            <a:ext cx="1237995" cy="2003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2A0B90-C969-18B1-9D85-CD0658F0909B}"/>
              </a:ext>
            </a:extLst>
          </p:cNvPr>
          <p:cNvSpPr txBox="1"/>
          <p:nvPr/>
        </p:nvSpPr>
        <p:spPr>
          <a:xfrm>
            <a:off x="5252446" y="3498885"/>
            <a:ext cx="518347" cy="276999"/>
          </a:xfrm>
          <a:prstGeom prst="rect">
            <a:avLst/>
          </a:prstGeom>
          <a:noFill/>
        </p:spPr>
        <p:txBody>
          <a:bodyPr wrap="none" rtlCol="0">
            <a:spAutoFit/>
          </a:bodyPr>
          <a:lstStyle/>
          <a:p>
            <a:r>
              <a:rPr lang="en-LU" sz="1200"/>
              <a:t>Defo.</a:t>
            </a:r>
          </a:p>
        </p:txBody>
      </p:sp>
      <p:sp>
        <p:nvSpPr>
          <p:cNvPr id="49" name="TextBox 48">
            <a:extLst>
              <a:ext uri="{FF2B5EF4-FFF2-40B4-BE49-F238E27FC236}">
                <a16:creationId xmlns:a16="http://schemas.microsoft.com/office/drawing/2014/main" id="{30AA48CE-F247-AB2C-E918-76CAB8086977}"/>
              </a:ext>
            </a:extLst>
          </p:cNvPr>
          <p:cNvSpPr txBox="1"/>
          <p:nvPr/>
        </p:nvSpPr>
        <p:spPr>
          <a:xfrm rot="17422703">
            <a:off x="4800911" y="3054222"/>
            <a:ext cx="587020" cy="276999"/>
          </a:xfrm>
          <a:prstGeom prst="rect">
            <a:avLst/>
          </a:prstGeom>
          <a:noFill/>
        </p:spPr>
        <p:txBody>
          <a:bodyPr wrap="none" rtlCol="0">
            <a:spAutoFit/>
          </a:bodyPr>
          <a:lstStyle/>
          <a:p>
            <a:r>
              <a:rPr lang="en-LU" sz="1200"/>
              <a:t>Ampli.</a:t>
            </a:r>
          </a:p>
        </p:txBody>
      </p:sp>
      <p:grpSp>
        <p:nvGrpSpPr>
          <p:cNvPr id="60" name="Group 59">
            <a:extLst>
              <a:ext uri="{FF2B5EF4-FFF2-40B4-BE49-F238E27FC236}">
                <a16:creationId xmlns:a16="http://schemas.microsoft.com/office/drawing/2014/main" id="{41A16526-72C4-8514-03E8-61946311956F}"/>
              </a:ext>
            </a:extLst>
          </p:cNvPr>
          <p:cNvGrpSpPr/>
          <p:nvPr/>
        </p:nvGrpSpPr>
        <p:grpSpPr>
          <a:xfrm>
            <a:off x="6904370" y="2085712"/>
            <a:ext cx="396303" cy="695741"/>
            <a:chOff x="7030300" y="2074221"/>
            <a:chExt cx="396303" cy="695741"/>
          </a:xfrm>
        </p:grpSpPr>
        <p:sp>
          <p:nvSpPr>
            <p:cNvPr id="56" name="Bent Up Arrow 55">
              <a:extLst>
                <a:ext uri="{FF2B5EF4-FFF2-40B4-BE49-F238E27FC236}">
                  <a16:creationId xmlns:a16="http://schemas.microsoft.com/office/drawing/2014/main" id="{1C77D4A3-A2E3-26EF-71AF-CCE6FC6578BF}"/>
                </a:ext>
              </a:extLst>
            </p:cNvPr>
            <p:cNvSpPr/>
            <p:nvPr/>
          </p:nvSpPr>
          <p:spPr>
            <a:xfrm rot="10800000" flipH="1">
              <a:off x="7030300" y="2118709"/>
              <a:ext cx="396303" cy="6512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7" name="Rectangle 56">
              <a:extLst>
                <a:ext uri="{FF2B5EF4-FFF2-40B4-BE49-F238E27FC236}">
                  <a16:creationId xmlns:a16="http://schemas.microsoft.com/office/drawing/2014/main" id="{0B5BD943-3F4D-C231-94AC-E46A8FD67931}"/>
                </a:ext>
              </a:extLst>
            </p:cNvPr>
            <p:cNvSpPr/>
            <p:nvPr/>
          </p:nvSpPr>
          <p:spPr>
            <a:xfrm>
              <a:off x="7225325" y="2484903"/>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8" name="Rectangle 57">
              <a:extLst>
                <a:ext uri="{FF2B5EF4-FFF2-40B4-BE49-F238E27FC236}">
                  <a16:creationId xmlns:a16="http://schemas.microsoft.com/office/drawing/2014/main" id="{8BA0D006-EAA6-8CBA-5E75-E86669E3AC37}"/>
                </a:ext>
              </a:extLst>
            </p:cNvPr>
            <p:cNvSpPr/>
            <p:nvPr/>
          </p:nvSpPr>
          <p:spPr>
            <a:xfrm>
              <a:off x="7225325" y="2292419"/>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sp>
          <p:nvSpPr>
            <p:cNvPr id="59" name="Rectangle 58">
              <a:extLst>
                <a:ext uri="{FF2B5EF4-FFF2-40B4-BE49-F238E27FC236}">
                  <a16:creationId xmlns:a16="http://schemas.microsoft.com/office/drawing/2014/main" id="{82B03F99-3D58-4818-F931-AC1C07873334}"/>
                </a:ext>
              </a:extLst>
            </p:cNvPr>
            <p:cNvSpPr/>
            <p:nvPr/>
          </p:nvSpPr>
          <p:spPr>
            <a:xfrm rot="5400000">
              <a:off x="7083373" y="2138456"/>
              <a:ext cx="201278" cy="7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grpSp>
      <p:grpSp>
        <p:nvGrpSpPr>
          <p:cNvPr id="61" name="Group 60">
            <a:extLst>
              <a:ext uri="{FF2B5EF4-FFF2-40B4-BE49-F238E27FC236}">
                <a16:creationId xmlns:a16="http://schemas.microsoft.com/office/drawing/2014/main" id="{8F0070E5-E974-1A4C-B095-0100F690D40E}"/>
              </a:ext>
            </a:extLst>
          </p:cNvPr>
          <p:cNvGrpSpPr/>
          <p:nvPr/>
        </p:nvGrpSpPr>
        <p:grpSpPr>
          <a:xfrm>
            <a:off x="1570744" y="1184791"/>
            <a:ext cx="9704448" cy="3968195"/>
            <a:chOff x="1570744" y="1184791"/>
            <a:chExt cx="9704448" cy="3968195"/>
          </a:xfrm>
        </p:grpSpPr>
        <p:grpSp>
          <p:nvGrpSpPr>
            <p:cNvPr id="64" name="Group 63">
              <a:extLst>
                <a:ext uri="{FF2B5EF4-FFF2-40B4-BE49-F238E27FC236}">
                  <a16:creationId xmlns:a16="http://schemas.microsoft.com/office/drawing/2014/main" id="{61CC4662-31BB-4970-8868-FB44A19FD4E1}"/>
                </a:ext>
              </a:extLst>
            </p:cNvPr>
            <p:cNvGrpSpPr>
              <a:grpSpLocks noChangeAspect="1"/>
            </p:cNvGrpSpPr>
            <p:nvPr/>
          </p:nvGrpSpPr>
          <p:grpSpPr>
            <a:xfrm>
              <a:off x="1570744" y="1184791"/>
              <a:ext cx="9702844" cy="3968195"/>
              <a:chOff x="391743" y="625202"/>
              <a:chExt cx="12082848" cy="4941550"/>
            </a:xfrm>
          </p:grpSpPr>
          <p:sp>
            <p:nvSpPr>
              <p:cNvPr id="66" name="Rectangle 65">
                <a:extLst>
                  <a:ext uri="{FF2B5EF4-FFF2-40B4-BE49-F238E27FC236}">
                    <a16:creationId xmlns:a16="http://schemas.microsoft.com/office/drawing/2014/main" id="{9E2E50E6-64CA-9F88-2826-33E044B78D01}"/>
                  </a:ext>
                </a:extLst>
              </p:cNvPr>
              <p:cNvSpPr/>
              <p:nvPr/>
            </p:nvSpPr>
            <p:spPr>
              <a:xfrm>
                <a:off x="1723234" y="1193750"/>
                <a:ext cx="2643480" cy="584775"/>
              </a:xfrm>
              <a:prstGeom prst="rect">
                <a:avLst/>
              </a:prstGeom>
            </p:spPr>
            <p:txBody>
              <a:bodyPr wrap="square">
                <a:spAutoFit/>
              </a:bodyPr>
              <a:lstStyle/>
              <a:p>
                <a:pPr algn="ctr"/>
                <a:r>
                  <a:rPr lang="en-US" sz="1200" dirty="0">
                    <a:solidFill>
                      <a:srgbClr val="C00000"/>
                    </a:solidFill>
                  </a:rPr>
                  <a:t>Interferometric processing</a:t>
                </a:r>
              </a:p>
              <a:p>
                <a:pPr algn="ctr"/>
                <a:r>
                  <a:rPr lang="en-US" sz="1200" dirty="0">
                    <a:solidFill>
                      <a:srgbClr val="C00000"/>
                    </a:solidFill>
                  </a:rPr>
                  <a:t>(</a:t>
                </a:r>
                <a:r>
                  <a:rPr lang="en-US" sz="1200" dirty="0" err="1">
                    <a:solidFill>
                      <a:srgbClr val="C00000"/>
                    </a:solidFill>
                  </a:rPr>
                  <a:t>AMSTer</a:t>
                </a:r>
                <a:r>
                  <a:rPr lang="en-US" sz="1200" dirty="0">
                    <a:solidFill>
                      <a:srgbClr val="C00000"/>
                    </a:solidFill>
                  </a:rPr>
                  <a:t> Engine)</a:t>
                </a:r>
              </a:p>
            </p:txBody>
          </p:sp>
          <p:sp>
            <p:nvSpPr>
              <p:cNvPr id="67" name="Right Arrow 66">
                <a:extLst>
                  <a:ext uri="{FF2B5EF4-FFF2-40B4-BE49-F238E27FC236}">
                    <a16:creationId xmlns:a16="http://schemas.microsoft.com/office/drawing/2014/main" id="{26D25B16-0A38-4932-952F-81A17822FE0B}"/>
                  </a:ext>
                </a:extLst>
              </p:cNvPr>
              <p:cNvSpPr/>
              <p:nvPr/>
            </p:nvSpPr>
            <p:spPr>
              <a:xfrm>
                <a:off x="4621368" y="3776521"/>
                <a:ext cx="1362769" cy="2289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 descr="Download, symbol Free Icon of Justicon">
                <a:extLst>
                  <a:ext uri="{FF2B5EF4-FFF2-40B4-BE49-F238E27FC236}">
                    <a16:creationId xmlns:a16="http://schemas.microsoft.com/office/drawing/2014/main" id="{BA82F0B7-A562-211F-BFAE-17CEBF5C1A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975" y="1162345"/>
                <a:ext cx="691135" cy="69113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C9978EB7-583F-8C2D-B45A-7E9D71240A9D}"/>
                  </a:ext>
                </a:extLst>
              </p:cNvPr>
              <p:cNvSpPr txBox="1"/>
              <p:nvPr/>
            </p:nvSpPr>
            <p:spPr>
              <a:xfrm>
                <a:off x="10192841" y="795252"/>
                <a:ext cx="1239242" cy="344944"/>
              </a:xfrm>
              <a:prstGeom prst="rect">
                <a:avLst/>
              </a:prstGeom>
              <a:noFill/>
            </p:spPr>
            <p:txBody>
              <a:bodyPr wrap="none" rtlCol="0">
                <a:spAutoFit/>
              </a:bodyPr>
              <a:lstStyle/>
              <a:p>
                <a:r>
                  <a:rPr lang="en-US" sz="1200">
                    <a:solidFill>
                      <a:srgbClr val="C00000"/>
                    </a:solidFill>
                  </a:rPr>
                  <a:t> Web Page(s)</a:t>
                </a:r>
                <a:endParaRPr lang="x-none" sz="1200">
                  <a:solidFill>
                    <a:srgbClr val="C00000"/>
                  </a:solidFill>
                </a:endParaRPr>
              </a:p>
            </p:txBody>
          </p:sp>
          <p:sp>
            <p:nvSpPr>
              <p:cNvPr id="70" name="TextBox 69">
                <a:extLst>
                  <a:ext uri="{FF2B5EF4-FFF2-40B4-BE49-F238E27FC236}">
                    <a16:creationId xmlns:a16="http://schemas.microsoft.com/office/drawing/2014/main" id="{014CDBB5-7222-BE72-98AF-302894CCD176}"/>
                  </a:ext>
                </a:extLst>
              </p:cNvPr>
              <p:cNvSpPr txBox="1"/>
              <p:nvPr/>
            </p:nvSpPr>
            <p:spPr>
              <a:xfrm>
                <a:off x="391743" y="625202"/>
                <a:ext cx="1093120" cy="584775"/>
              </a:xfrm>
              <a:prstGeom prst="rect">
                <a:avLst/>
              </a:prstGeom>
              <a:noFill/>
            </p:spPr>
            <p:txBody>
              <a:bodyPr wrap="none" rtlCol="0">
                <a:spAutoFit/>
              </a:bodyPr>
              <a:lstStyle/>
              <a:p>
                <a:r>
                  <a:rPr lang="en-US" sz="1200">
                    <a:solidFill>
                      <a:srgbClr val="C00000"/>
                    </a:solidFill>
                  </a:rPr>
                  <a:t>Sat. image </a:t>
                </a:r>
              </a:p>
              <a:p>
                <a:r>
                  <a:rPr lang="en-US" sz="1200">
                    <a:solidFill>
                      <a:srgbClr val="C00000"/>
                    </a:solidFill>
                  </a:rPr>
                  <a:t>Download</a:t>
                </a:r>
                <a:endParaRPr lang="en-LU" sz="1200">
                  <a:solidFill>
                    <a:srgbClr val="C00000"/>
                  </a:solidFill>
                </a:endParaRPr>
              </a:p>
            </p:txBody>
          </p:sp>
          <p:sp>
            <p:nvSpPr>
              <p:cNvPr id="71" name="Bent Up Arrow 70">
                <a:extLst>
                  <a:ext uri="{FF2B5EF4-FFF2-40B4-BE49-F238E27FC236}">
                    <a16:creationId xmlns:a16="http://schemas.microsoft.com/office/drawing/2014/main" id="{AA3BF9C9-3F7A-700E-1AB4-86CDDD53AF0B}"/>
                  </a:ext>
                </a:extLst>
              </p:cNvPr>
              <p:cNvSpPr/>
              <p:nvPr/>
            </p:nvSpPr>
            <p:spPr>
              <a:xfrm rot="5400000">
                <a:off x="908157" y="2008847"/>
                <a:ext cx="482545" cy="5058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U"/>
              </a:p>
            </p:txBody>
          </p:sp>
          <p:pic>
            <p:nvPicPr>
              <p:cNvPr id="72" name="Picture 71">
                <a:extLst>
                  <a:ext uri="{FF2B5EF4-FFF2-40B4-BE49-F238E27FC236}">
                    <a16:creationId xmlns:a16="http://schemas.microsoft.com/office/drawing/2014/main" id="{BE915375-2E08-23CD-1C35-9BCF77F1AF55}"/>
                  </a:ext>
                </a:extLst>
              </p:cNvPr>
              <p:cNvPicPr>
                <a:picLocks noChangeAspect="1"/>
              </p:cNvPicPr>
              <p:nvPr/>
            </p:nvPicPr>
            <p:blipFill>
              <a:blip r:embed="rId4"/>
              <a:stretch>
                <a:fillRect/>
              </a:stretch>
            </p:blipFill>
            <p:spPr>
              <a:xfrm>
                <a:off x="1800023" y="1827686"/>
                <a:ext cx="1006757" cy="1212135"/>
              </a:xfrm>
              <a:prstGeom prst="rect">
                <a:avLst/>
              </a:prstGeom>
            </p:spPr>
          </p:pic>
          <p:pic>
            <p:nvPicPr>
              <p:cNvPr id="73" name="Picture 72">
                <a:extLst>
                  <a:ext uri="{FF2B5EF4-FFF2-40B4-BE49-F238E27FC236}">
                    <a16:creationId xmlns:a16="http://schemas.microsoft.com/office/drawing/2014/main" id="{5897A236-6743-DA38-01BA-9C2423A7EB50}"/>
                  </a:ext>
                </a:extLst>
              </p:cNvPr>
              <p:cNvPicPr>
                <a:picLocks noChangeAspect="1"/>
              </p:cNvPicPr>
              <p:nvPr/>
            </p:nvPicPr>
            <p:blipFill>
              <a:blip r:embed="rId5"/>
              <a:stretch>
                <a:fillRect/>
              </a:stretch>
            </p:blipFill>
            <p:spPr>
              <a:xfrm>
                <a:off x="3129759" y="1813556"/>
                <a:ext cx="1251730" cy="1324824"/>
              </a:xfrm>
              <a:prstGeom prst="rect">
                <a:avLst/>
              </a:prstGeom>
            </p:spPr>
          </p:pic>
          <p:pic>
            <p:nvPicPr>
              <p:cNvPr id="74" name="Picture 73">
                <a:extLst>
                  <a:ext uri="{FF2B5EF4-FFF2-40B4-BE49-F238E27FC236}">
                    <a16:creationId xmlns:a16="http://schemas.microsoft.com/office/drawing/2014/main" id="{07A3610F-AF09-CC7C-AE18-08224928ED1B}"/>
                  </a:ext>
                </a:extLst>
              </p:cNvPr>
              <p:cNvPicPr>
                <a:picLocks noChangeAspect="1"/>
              </p:cNvPicPr>
              <p:nvPr/>
            </p:nvPicPr>
            <p:blipFill>
              <a:blip r:embed="rId6"/>
              <a:stretch>
                <a:fillRect/>
              </a:stretch>
            </p:blipFill>
            <p:spPr>
              <a:xfrm>
                <a:off x="1793733" y="3019261"/>
                <a:ext cx="1306288" cy="1324557"/>
              </a:xfrm>
              <a:prstGeom prst="rect">
                <a:avLst/>
              </a:prstGeom>
            </p:spPr>
          </p:pic>
          <p:pic>
            <p:nvPicPr>
              <p:cNvPr id="75" name="Picture 74">
                <a:extLst>
                  <a:ext uri="{FF2B5EF4-FFF2-40B4-BE49-F238E27FC236}">
                    <a16:creationId xmlns:a16="http://schemas.microsoft.com/office/drawing/2014/main" id="{6F6F61C5-0B08-8823-92B5-724ACBFA8670}"/>
                  </a:ext>
                </a:extLst>
              </p:cNvPr>
              <p:cNvPicPr>
                <a:picLocks noChangeAspect="1"/>
              </p:cNvPicPr>
              <p:nvPr/>
            </p:nvPicPr>
            <p:blipFill>
              <a:blip r:embed="rId7"/>
              <a:stretch>
                <a:fillRect/>
              </a:stretch>
            </p:blipFill>
            <p:spPr>
              <a:xfrm>
                <a:off x="3181704" y="3133182"/>
                <a:ext cx="1349196" cy="1396043"/>
              </a:xfrm>
              <a:prstGeom prst="rect">
                <a:avLst/>
              </a:prstGeom>
            </p:spPr>
          </p:pic>
          <p:sp>
            <p:nvSpPr>
              <p:cNvPr id="76" name="Rectangle 75">
                <a:extLst>
                  <a:ext uri="{FF2B5EF4-FFF2-40B4-BE49-F238E27FC236}">
                    <a16:creationId xmlns:a16="http://schemas.microsoft.com/office/drawing/2014/main" id="{E04C2BA8-5F73-988D-EF83-52E9AE3873D2}"/>
                  </a:ext>
                </a:extLst>
              </p:cNvPr>
              <p:cNvSpPr/>
              <p:nvPr/>
            </p:nvSpPr>
            <p:spPr>
              <a:xfrm>
                <a:off x="5690902" y="2641993"/>
                <a:ext cx="3093290" cy="574906"/>
              </a:xfrm>
              <a:prstGeom prst="rect">
                <a:avLst/>
              </a:prstGeom>
            </p:spPr>
            <p:txBody>
              <a:bodyPr wrap="square">
                <a:spAutoFit/>
              </a:bodyPr>
              <a:lstStyle/>
              <a:p>
                <a:pPr algn="ctr"/>
                <a:r>
                  <a:rPr lang="en-US" sz="1200">
                    <a:solidFill>
                      <a:srgbClr val="C00000"/>
                    </a:solidFill>
                  </a:rPr>
                  <a:t>Time Series processing</a:t>
                </a:r>
              </a:p>
              <a:p>
                <a:pPr algn="ctr"/>
                <a:r>
                  <a:rPr lang="en-US" sz="1200">
                    <a:solidFill>
                      <a:srgbClr val="C00000"/>
                    </a:solidFill>
                  </a:rPr>
                  <a:t>(MSBAS)</a:t>
                </a:r>
              </a:p>
            </p:txBody>
          </p:sp>
          <p:sp>
            <p:nvSpPr>
              <p:cNvPr id="77" name="Right Arrow 76">
                <a:extLst>
                  <a:ext uri="{FF2B5EF4-FFF2-40B4-BE49-F238E27FC236}">
                    <a16:creationId xmlns:a16="http://schemas.microsoft.com/office/drawing/2014/main" id="{02FA0B7E-F666-5BCA-A25E-4FCF8857B0A0}"/>
                  </a:ext>
                </a:extLst>
              </p:cNvPr>
              <p:cNvSpPr/>
              <p:nvPr/>
            </p:nvSpPr>
            <p:spPr>
              <a:xfrm>
                <a:off x="8612684" y="3817786"/>
                <a:ext cx="529619" cy="270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A2BE73B9-53EE-6D63-9487-3A10975E3017}"/>
                  </a:ext>
                </a:extLst>
              </p:cNvPr>
              <p:cNvPicPr>
                <a:picLocks noChangeAspect="1"/>
              </p:cNvPicPr>
              <p:nvPr/>
            </p:nvPicPr>
            <p:blipFill rotWithShape="1">
              <a:blip r:embed="rId8"/>
              <a:srcRect t="34347"/>
              <a:stretch/>
            </p:blipFill>
            <p:spPr>
              <a:xfrm>
                <a:off x="9470400" y="2722969"/>
                <a:ext cx="3004191" cy="2826461"/>
              </a:xfrm>
              <a:prstGeom prst="rect">
                <a:avLst/>
              </a:prstGeom>
            </p:spPr>
          </p:pic>
          <p:pic>
            <p:nvPicPr>
              <p:cNvPr id="79" name="Picture 78">
                <a:extLst>
                  <a:ext uri="{FF2B5EF4-FFF2-40B4-BE49-F238E27FC236}">
                    <a16:creationId xmlns:a16="http://schemas.microsoft.com/office/drawing/2014/main" id="{2600FB78-A39C-0651-C71A-E937844F5A71}"/>
                  </a:ext>
                </a:extLst>
              </p:cNvPr>
              <p:cNvPicPr>
                <a:picLocks noChangeAspect="1"/>
              </p:cNvPicPr>
              <p:nvPr/>
            </p:nvPicPr>
            <p:blipFill>
              <a:blip r:embed="rId9"/>
              <a:stretch>
                <a:fillRect/>
              </a:stretch>
            </p:blipFill>
            <p:spPr>
              <a:xfrm>
                <a:off x="6196410" y="3210653"/>
                <a:ext cx="1236922" cy="1324824"/>
              </a:xfrm>
              <a:prstGeom prst="rect">
                <a:avLst/>
              </a:prstGeom>
            </p:spPr>
          </p:pic>
          <p:pic>
            <p:nvPicPr>
              <p:cNvPr id="80" name="Picture 79">
                <a:extLst>
                  <a:ext uri="{FF2B5EF4-FFF2-40B4-BE49-F238E27FC236}">
                    <a16:creationId xmlns:a16="http://schemas.microsoft.com/office/drawing/2014/main" id="{398C8E15-E6C1-2955-2C7B-1195A01D0641}"/>
                  </a:ext>
                </a:extLst>
              </p:cNvPr>
              <p:cNvPicPr>
                <a:picLocks noChangeAspect="1"/>
              </p:cNvPicPr>
              <p:nvPr/>
            </p:nvPicPr>
            <p:blipFill>
              <a:blip r:embed="rId10"/>
              <a:stretch>
                <a:fillRect/>
              </a:stretch>
            </p:blipFill>
            <p:spPr>
              <a:xfrm>
                <a:off x="7683982" y="3607460"/>
                <a:ext cx="686857" cy="885381"/>
              </a:xfrm>
              <a:prstGeom prst="rect">
                <a:avLst/>
              </a:prstGeom>
            </p:spPr>
          </p:pic>
          <p:sp>
            <p:nvSpPr>
              <p:cNvPr id="81" name="TextBox 80">
                <a:extLst>
                  <a:ext uri="{FF2B5EF4-FFF2-40B4-BE49-F238E27FC236}">
                    <a16:creationId xmlns:a16="http://schemas.microsoft.com/office/drawing/2014/main" id="{B2D978FA-4EBA-B6E3-0CE3-787A5C36AAAD}"/>
                  </a:ext>
                </a:extLst>
              </p:cNvPr>
              <p:cNvSpPr txBox="1"/>
              <p:nvPr/>
            </p:nvSpPr>
            <p:spPr>
              <a:xfrm>
                <a:off x="1757144" y="2677577"/>
                <a:ext cx="687093" cy="325780"/>
              </a:xfrm>
              <a:prstGeom prst="rect">
                <a:avLst/>
              </a:prstGeom>
              <a:noFill/>
            </p:spPr>
            <p:txBody>
              <a:bodyPr wrap="none" rtlCol="0">
                <a:spAutoFit/>
              </a:bodyPr>
              <a:lstStyle/>
              <a:p>
                <a:r>
                  <a:rPr lang="en-LU" sz="1100"/>
                  <a:t>Ampli.</a:t>
                </a:r>
              </a:p>
            </p:txBody>
          </p:sp>
          <p:sp>
            <p:nvSpPr>
              <p:cNvPr id="82" name="TextBox 81">
                <a:extLst>
                  <a:ext uri="{FF2B5EF4-FFF2-40B4-BE49-F238E27FC236}">
                    <a16:creationId xmlns:a16="http://schemas.microsoft.com/office/drawing/2014/main" id="{7D50ED38-293A-C740-8B4E-1C0D938FE535}"/>
                  </a:ext>
                </a:extLst>
              </p:cNvPr>
              <p:cNvSpPr txBox="1"/>
              <p:nvPr/>
            </p:nvSpPr>
            <p:spPr>
              <a:xfrm>
                <a:off x="3246840" y="2798316"/>
                <a:ext cx="551352" cy="325780"/>
              </a:xfrm>
              <a:prstGeom prst="rect">
                <a:avLst/>
              </a:prstGeom>
              <a:noFill/>
            </p:spPr>
            <p:txBody>
              <a:bodyPr wrap="none" rtlCol="0">
                <a:spAutoFit/>
              </a:bodyPr>
              <a:lstStyle/>
              <a:p>
                <a:r>
                  <a:rPr lang="en-LU" sz="1100"/>
                  <a:t>Coh.</a:t>
                </a:r>
              </a:p>
            </p:txBody>
          </p:sp>
          <p:sp>
            <p:nvSpPr>
              <p:cNvPr id="83" name="TextBox 82">
                <a:extLst>
                  <a:ext uri="{FF2B5EF4-FFF2-40B4-BE49-F238E27FC236}">
                    <a16:creationId xmlns:a16="http://schemas.microsoft.com/office/drawing/2014/main" id="{BD644DBC-6739-0E9E-6342-3FBA3B9A6732}"/>
                  </a:ext>
                </a:extLst>
              </p:cNvPr>
              <p:cNvSpPr txBox="1"/>
              <p:nvPr/>
            </p:nvSpPr>
            <p:spPr>
              <a:xfrm>
                <a:off x="1763995" y="4047034"/>
                <a:ext cx="671124" cy="325780"/>
              </a:xfrm>
              <a:prstGeom prst="rect">
                <a:avLst/>
              </a:prstGeom>
              <a:noFill/>
            </p:spPr>
            <p:txBody>
              <a:bodyPr wrap="none" rtlCol="0">
                <a:spAutoFit/>
              </a:bodyPr>
              <a:lstStyle/>
              <a:p>
                <a:r>
                  <a:rPr lang="en-LU" sz="1100"/>
                  <a:t>Interf.</a:t>
                </a:r>
              </a:p>
            </p:txBody>
          </p:sp>
          <p:sp>
            <p:nvSpPr>
              <p:cNvPr id="84" name="TextBox 83">
                <a:extLst>
                  <a:ext uri="{FF2B5EF4-FFF2-40B4-BE49-F238E27FC236}">
                    <a16:creationId xmlns:a16="http://schemas.microsoft.com/office/drawing/2014/main" id="{BA7E48DB-5599-B8B0-AE58-FA2B4D6DC369}"/>
                  </a:ext>
                </a:extLst>
              </p:cNvPr>
              <p:cNvSpPr txBox="1"/>
              <p:nvPr/>
            </p:nvSpPr>
            <p:spPr>
              <a:xfrm>
                <a:off x="3318378" y="4223323"/>
                <a:ext cx="615230" cy="325780"/>
              </a:xfrm>
              <a:prstGeom prst="rect">
                <a:avLst/>
              </a:prstGeom>
              <a:noFill/>
            </p:spPr>
            <p:txBody>
              <a:bodyPr wrap="none" rtlCol="0">
                <a:spAutoFit/>
              </a:bodyPr>
              <a:lstStyle/>
              <a:p>
                <a:r>
                  <a:rPr lang="en-LU" sz="1100"/>
                  <a:t>Defo.</a:t>
                </a:r>
              </a:p>
            </p:txBody>
          </p:sp>
          <p:sp>
            <p:nvSpPr>
              <p:cNvPr id="85" name="TextBox 84">
                <a:extLst>
                  <a:ext uri="{FF2B5EF4-FFF2-40B4-BE49-F238E27FC236}">
                    <a16:creationId xmlns:a16="http://schemas.microsoft.com/office/drawing/2014/main" id="{3A426589-83C7-0305-3341-5AB7818E9EFC}"/>
                  </a:ext>
                </a:extLst>
              </p:cNvPr>
              <p:cNvSpPr txBox="1"/>
              <p:nvPr/>
            </p:nvSpPr>
            <p:spPr>
              <a:xfrm>
                <a:off x="5967383" y="4153710"/>
                <a:ext cx="878728" cy="536579"/>
              </a:xfrm>
              <a:prstGeom prst="rect">
                <a:avLst/>
              </a:prstGeom>
              <a:noFill/>
            </p:spPr>
            <p:txBody>
              <a:bodyPr wrap="none" rtlCol="0">
                <a:spAutoFit/>
              </a:bodyPr>
              <a:lstStyle/>
              <a:p>
                <a:r>
                  <a:rPr lang="en-LU" sz="1100"/>
                  <a:t>Cumul. </a:t>
                </a:r>
                <a:br>
                  <a:rPr lang="en-LU" sz="1100"/>
                </a:br>
                <a:r>
                  <a:rPr lang="en-LU" sz="1100"/>
                  <a:t>       defo.</a:t>
                </a:r>
              </a:p>
            </p:txBody>
          </p:sp>
          <p:sp>
            <p:nvSpPr>
              <p:cNvPr id="86" name="TextBox 85">
                <a:extLst>
                  <a:ext uri="{FF2B5EF4-FFF2-40B4-BE49-F238E27FC236}">
                    <a16:creationId xmlns:a16="http://schemas.microsoft.com/office/drawing/2014/main" id="{1C38632A-0B2C-3C97-A5D5-0BE1EE8DF59C}"/>
                  </a:ext>
                </a:extLst>
              </p:cNvPr>
              <p:cNvSpPr txBox="1"/>
              <p:nvPr/>
            </p:nvSpPr>
            <p:spPr>
              <a:xfrm>
                <a:off x="7503965" y="3378776"/>
                <a:ext cx="1120268" cy="325780"/>
              </a:xfrm>
              <a:prstGeom prst="rect">
                <a:avLst/>
              </a:prstGeom>
              <a:noFill/>
            </p:spPr>
            <p:txBody>
              <a:bodyPr wrap="none" rtlCol="0">
                <a:spAutoFit/>
              </a:bodyPr>
              <a:lstStyle/>
              <a:p>
                <a:r>
                  <a:rPr lang="en-LU" sz="1100"/>
                  <a:t>Mean Veloc.</a:t>
                </a:r>
              </a:p>
            </p:txBody>
          </p:sp>
          <p:sp>
            <p:nvSpPr>
              <p:cNvPr id="87" name="TextBox 86">
                <a:extLst>
                  <a:ext uri="{FF2B5EF4-FFF2-40B4-BE49-F238E27FC236}">
                    <a16:creationId xmlns:a16="http://schemas.microsoft.com/office/drawing/2014/main" id="{BB1A1A83-6EDE-D197-39AB-D86A15EC7DD6}"/>
                  </a:ext>
                </a:extLst>
              </p:cNvPr>
              <p:cNvSpPr txBox="1"/>
              <p:nvPr/>
            </p:nvSpPr>
            <p:spPr>
              <a:xfrm>
                <a:off x="5914305" y="5240971"/>
                <a:ext cx="1036428" cy="325780"/>
              </a:xfrm>
              <a:prstGeom prst="rect">
                <a:avLst/>
              </a:prstGeom>
              <a:noFill/>
            </p:spPr>
            <p:txBody>
              <a:bodyPr wrap="none" rtlCol="0">
                <a:spAutoFit/>
              </a:bodyPr>
              <a:lstStyle/>
              <a:p>
                <a:r>
                  <a:rPr lang="en-LU" sz="1100"/>
                  <a:t>Time series</a:t>
                </a:r>
              </a:p>
            </p:txBody>
          </p:sp>
          <p:pic>
            <p:nvPicPr>
              <p:cNvPr id="88" name="Picture 87">
                <a:extLst>
                  <a:ext uri="{FF2B5EF4-FFF2-40B4-BE49-F238E27FC236}">
                    <a16:creationId xmlns:a16="http://schemas.microsoft.com/office/drawing/2014/main" id="{33603CDE-DFAE-9B34-9D47-40C513E5BB01}"/>
                  </a:ext>
                </a:extLst>
              </p:cNvPr>
              <p:cNvPicPr>
                <a:picLocks noChangeAspect="1"/>
              </p:cNvPicPr>
              <p:nvPr/>
            </p:nvPicPr>
            <p:blipFill>
              <a:blip r:embed="rId11"/>
              <a:stretch>
                <a:fillRect/>
              </a:stretch>
            </p:blipFill>
            <p:spPr>
              <a:xfrm>
                <a:off x="6950733" y="4549810"/>
                <a:ext cx="1604834" cy="1016942"/>
              </a:xfrm>
              <a:prstGeom prst="rect">
                <a:avLst/>
              </a:prstGeom>
            </p:spPr>
          </p:pic>
        </p:grpSp>
        <p:pic>
          <p:nvPicPr>
            <p:cNvPr id="65" name="Picture 64">
              <a:extLst>
                <a:ext uri="{FF2B5EF4-FFF2-40B4-BE49-F238E27FC236}">
                  <a16:creationId xmlns:a16="http://schemas.microsoft.com/office/drawing/2014/main" id="{8EE7DF3A-E533-B5BE-C493-0D34F62E3306}"/>
                </a:ext>
              </a:extLst>
            </p:cNvPr>
            <p:cNvPicPr>
              <a:picLocks noChangeAspect="1"/>
            </p:cNvPicPr>
            <p:nvPr/>
          </p:nvPicPr>
          <p:blipFill>
            <a:blip r:embed="rId12"/>
            <a:stretch>
              <a:fillRect/>
            </a:stretch>
          </p:blipFill>
          <p:spPr>
            <a:xfrm>
              <a:off x="8861144" y="1928972"/>
              <a:ext cx="2414048" cy="939116"/>
            </a:xfrm>
            <a:prstGeom prst="rect">
              <a:avLst/>
            </a:prstGeom>
          </p:spPr>
        </p:pic>
      </p:grpSp>
      <mc:AlternateContent xmlns:mc="http://schemas.openxmlformats.org/markup-compatibility/2006">
        <mc:Choice xmlns:am3d="http://schemas.microsoft.com/office/drawing/2017/model3d" Requires="am3d">
          <p:graphicFrame>
            <p:nvGraphicFramePr>
              <p:cNvPr id="62" name="3D Model 61" descr="Magnifying Glass">
                <a:extLst>
                  <a:ext uri="{FF2B5EF4-FFF2-40B4-BE49-F238E27FC236}">
                    <a16:creationId xmlns:a16="http://schemas.microsoft.com/office/drawing/2014/main" id="{0F98CC91-EFE5-3E1D-4588-14CBE53F4685}"/>
                  </a:ext>
                </a:extLst>
              </p:cNvPr>
              <p:cNvGraphicFramePr>
                <a:graphicFrameLocks noChangeAspect="1"/>
              </p:cNvGraphicFramePr>
              <p:nvPr>
                <p:extLst>
                  <p:ext uri="{D42A27DB-BD31-4B8C-83A1-F6EECF244321}">
                    <p14:modId xmlns:p14="http://schemas.microsoft.com/office/powerpoint/2010/main" val="37175417"/>
                  </p:ext>
                </p:extLst>
              </p:nvPr>
            </p:nvGraphicFramePr>
            <p:xfrm rot="2269146">
              <a:off x="1165743" y="2284995"/>
              <a:ext cx="8050964" cy="3578363"/>
            </p:xfrm>
            <a:graphic>
              <a:graphicData uri="http://schemas.microsoft.com/office/drawing/2017/model3d">
                <am3d:model3d r:embed="rId13">
                  <am3d:spPr>
                    <a:xfrm rot="2269146">
                      <a:off x="0" y="0"/>
                      <a:ext cx="8050964" cy="3578363"/>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330899" ay="-375674" az="-36199"/>
                    <am3d:postTrans dx="0" dy="0" dz="0"/>
                  </am3d:trans>
                  <am3d:raster rName="Office3DRenderer" rVer="16.0.8326">
                    <am3d:blip r:embed="rId14"/>
                  </am3d:raster>
                  <am3d:objViewport viewportSz="8945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Magnifying Glass">
                <a:extLst>
                  <a:ext uri="{FF2B5EF4-FFF2-40B4-BE49-F238E27FC236}">
                    <a16:creationId xmlns:a16="http://schemas.microsoft.com/office/drawing/2014/main" id="{0F98CC91-EFE5-3E1D-4588-14CBE53F4685}"/>
                  </a:ext>
                </a:extLst>
              </p:cNvPr>
              <p:cNvPicPr>
                <a:picLocks noGrp="1" noRot="1" noChangeAspect="1" noMove="1" noResize="1" noEditPoints="1" noAdjustHandles="1" noChangeArrowheads="1" noChangeShapeType="1" noCrop="1"/>
              </p:cNvPicPr>
              <p:nvPr/>
            </p:nvPicPr>
            <p:blipFill>
              <a:blip r:embed="rId14"/>
              <a:stretch>
                <a:fillRect/>
              </a:stretch>
            </p:blipFill>
            <p:spPr>
              <a:xfrm rot="2269146">
                <a:off x="1165743" y="2284995"/>
                <a:ext cx="8050964" cy="3578363"/>
              </a:xfrm>
              <a:prstGeom prst="rect">
                <a:avLst/>
              </a:prstGeom>
            </p:spPr>
          </p:pic>
        </mc:Fallback>
      </mc:AlternateContent>
      <p:sp>
        <p:nvSpPr>
          <p:cNvPr id="63" name="TextBox 62">
            <a:extLst>
              <a:ext uri="{FF2B5EF4-FFF2-40B4-BE49-F238E27FC236}">
                <a16:creationId xmlns:a16="http://schemas.microsoft.com/office/drawing/2014/main" id="{FC87271E-26DD-6476-1785-C7B098BA5760}"/>
              </a:ext>
            </a:extLst>
          </p:cNvPr>
          <p:cNvSpPr txBox="1"/>
          <p:nvPr/>
        </p:nvSpPr>
        <p:spPr>
          <a:xfrm rot="2316468">
            <a:off x="5259467" y="5344809"/>
            <a:ext cx="3371054" cy="338554"/>
          </a:xfrm>
          <a:prstGeom prst="rect">
            <a:avLst/>
          </a:prstGeom>
          <a:noFill/>
        </p:spPr>
        <p:txBody>
          <a:bodyPr wrap="square" rtlCol="0">
            <a:spAutoFit/>
          </a:bodyPr>
          <a:lstStyle/>
          <a:p>
            <a:pPr algn="ctr"/>
            <a:r>
              <a:rPr lang="en-LU" sz="1600" dirty="0">
                <a:solidFill>
                  <a:srgbClr val="FFFF00"/>
                </a:solidFill>
              </a:rPr>
              <a:t>SinglPair.sh</a:t>
            </a:r>
          </a:p>
        </p:txBody>
      </p:sp>
    </p:spTree>
    <p:extLst>
      <p:ext uri="{BB962C8B-B14F-4D97-AF65-F5344CB8AC3E}">
        <p14:creationId xmlns:p14="http://schemas.microsoft.com/office/powerpoint/2010/main" val="160089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a:t>
            </a:r>
          </a:p>
        </p:txBody>
      </p:sp>
      <p:sp>
        <p:nvSpPr>
          <p:cNvPr id="10" name="TextBox 9">
            <a:extLst>
              <a:ext uri="{FF2B5EF4-FFF2-40B4-BE49-F238E27FC236}">
                <a16:creationId xmlns:a16="http://schemas.microsoft.com/office/drawing/2014/main" id="{CCA1327A-A7FC-EACE-BCEB-A404CB062A6C}"/>
              </a:ext>
            </a:extLst>
          </p:cNvPr>
          <p:cNvSpPr txBox="1"/>
          <p:nvPr/>
        </p:nvSpPr>
        <p:spPr>
          <a:xfrm>
            <a:off x="319389" y="1075050"/>
            <a:ext cx="933269" cy="523220"/>
          </a:xfrm>
          <a:prstGeom prst="rect">
            <a:avLst/>
          </a:prstGeom>
          <a:noFill/>
        </p:spPr>
        <p:txBody>
          <a:bodyPr wrap="none" rtlCol="0">
            <a:spAutoFit/>
          </a:bodyPr>
          <a:lstStyle/>
          <a:p>
            <a:r>
              <a:rPr lang="nl-BE" sz="2800" b="1"/>
              <a:t>Plan:</a:t>
            </a:r>
            <a:endParaRPr lang="en-LU" sz="2800" b="1"/>
          </a:p>
        </p:txBody>
      </p:sp>
      <p:sp>
        <p:nvSpPr>
          <p:cNvPr id="21" name="TextBox 20">
            <a:extLst>
              <a:ext uri="{FF2B5EF4-FFF2-40B4-BE49-F238E27FC236}">
                <a16:creationId xmlns:a16="http://schemas.microsoft.com/office/drawing/2014/main" id="{7AFE6D3C-3F6A-E353-2CEC-05B2315873C4}"/>
              </a:ext>
            </a:extLst>
          </p:cNvPr>
          <p:cNvSpPr txBox="1"/>
          <p:nvPr/>
        </p:nvSpPr>
        <p:spPr>
          <a:xfrm>
            <a:off x="1575259" y="1217311"/>
            <a:ext cx="9546524" cy="5386090"/>
          </a:xfrm>
          <a:prstGeom prst="rect">
            <a:avLst/>
          </a:prstGeom>
          <a:noFill/>
        </p:spPr>
        <p:txBody>
          <a:bodyPr wrap="non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1257300" lvl="2" indent="-342900">
              <a:buFont typeface="Wingdings" pitchFamily="2" charset="2"/>
              <a:buChar char="Ø"/>
            </a:pPr>
            <a:r>
              <a:rPr lang="nl-BE" sz="1600" dirty="0">
                <a:solidFill>
                  <a:schemeClr val="bg1">
                    <a:lumMod val="65000"/>
                  </a:schemeClr>
                </a:solidFill>
              </a:rPr>
              <a:t>Prepare a kml (or get it from 1650)</a:t>
            </a:r>
          </a:p>
          <a:p>
            <a:pPr marL="1257300" lvl="2" indent="-342900">
              <a:buFont typeface="Wingdings" pitchFamily="2" charset="2"/>
              <a:buChar char="Ø"/>
            </a:pPr>
            <a:r>
              <a:rPr lang="nl-BE" sz="1600" dirty="0">
                <a:solidFill>
                  <a:schemeClr val="bg1">
                    <a:lumMod val="65000"/>
                  </a:schemeClr>
                </a:solidFill>
              </a:rPr>
              <a:t>Prepare the DEM (or get it from DataSAR)</a:t>
            </a:r>
          </a:p>
          <a:p>
            <a:pPr marL="1257300" lvl="2" indent="-342900">
              <a:buFont typeface="Wingdings" pitchFamily="2" charset="2"/>
              <a:buChar char="Ø"/>
            </a:pPr>
            <a:r>
              <a:rPr lang="nl-BE" sz="1600" dirty="0">
                <a:solidFill>
                  <a:schemeClr val="bg1">
                    <a:lumMod val="65000"/>
                  </a:schemeClr>
                </a:solidFill>
              </a:rPr>
              <a:t>Get the raw data e.g. from ESA SciHub portal (or get it from 3600)</a:t>
            </a:r>
          </a:p>
          <a:p>
            <a:pPr marL="1257300" lvl="2" indent="-342900">
              <a:buFont typeface="Wingdings" pitchFamily="2" charset="2"/>
              <a:buChar char="Ø"/>
            </a:pPr>
            <a:r>
              <a:rPr lang="nl-BE" sz="1600" dirty="0">
                <a:solidFill>
                  <a:schemeClr val="bg1">
                    <a:lumMod val="65000"/>
                  </a:schemeClr>
                </a:solidFill>
              </a:rPr>
              <a:t>Get the orbits &amp; Read the S1 SM data (Réunion Island) with </a:t>
            </a:r>
            <a:r>
              <a:rPr lang="nl-BE" sz="1600" b="1" i="1" dirty="0">
                <a:solidFill>
                  <a:schemeClr val="bg1">
                    <a:lumMod val="65000"/>
                  </a:schemeClr>
                </a:solidFill>
              </a:rPr>
              <a:t>Read_All_Img.sh</a:t>
            </a: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solidFill>
                  <a:schemeClr val="bg1">
                    <a:lumMod val="65000"/>
                  </a:schemeClr>
                </a:solidFill>
              </a:rPr>
              <a:t>Execute </a:t>
            </a:r>
            <a:r>
              <a:rPr lang="en-GB" sz="1600" b="1" i="1" dirty="0" err="1">
                <a:solidFill>
                  <a:schemeClr val="bg1">
                    <a:lumMod val="65000"/>
                  </a:schemeClr>
                </a:solidFill>
              </a:rPr>
              <a:t>SinglePair.sh</a:t>
            </a:r>
            <a:r>
              <a:rPr lang="en-GB" sz="1600" b="1" i="1" dirty="0">
                <a:solidFill>
                  <a:schemeClr val="bg1">
                    <a:lumMod val="65000"/>
                  </a:schemeClr>
                </a:solidFill>
              </a:rPr>
              <a:t> </a:t>
            </a:r>
          </a:p>
          <a:p>
            <a:pPr marL="800100" lvl="1" indent="-342900">
              <a:buFont typeface="Arial" panose="020B0604020202020204" pitchFamily="34" charset="0"/>
              <a:buChar char="•"/>
            </a:pPr>
            <a:r>
              <a:rPr lang="en-GB" sz="1600" b="1" dirty="0">
                <a:solidFill>
                  <a:schemeClr val="bg1">
                    <a:lumMod val="65000"/>
                  </a:schemeClr>
                </a:solidFill>
              </a:rPr>
              <a:t>Make a mask for water body</a:t>
            </a:r>
          </a:p>
          <a:p>
            <a:pPr marL="800100" lvl="1" indent="-342900">
              <a:buFont typeface="Arial" panose="020B0604020202020204" pitchFamily="34" charset="0"/>
              <a:buChar char="•"/>
            </a:pPr>
            <a:r>
              <a:rPr lang="en-GB" sz="1600" b="1" dirty="0">
                <a:solidFill>
                  <a:schemeClr val="bg1">
                    <a:lumMod val="65000"/>
                  </a:schemeClr>
                </a:solidFill>
              </a:rPr>
              <a:t>Reprocess with mask</a:t>
            </a:r>
          </a:p>
          <a:p>
            <a:endParaRPr lang="en-GB" sz="1600" dirty="0">
              <a:solidFill>
                <a:schemeClr val="bg1">
                  <a:lumMod val="65000"/>
                </a:schemeClr>
              </a:solidFill>
            </a:endParaRPr>
          </a:p>
          <a:p>
            <a:r>
              <a:rPr lang="en-GB" b="1" dirty="0"/>
              <a:t>Exercise part 2: TOPO mode using TDX in pursuit/bistatic mode using CIS unwrapping – Virunga</a:t>
            </a:r>
            <a:br>
              <a:rPr lang="en-GB" b="1" dirty="0"/>
            </a:br>
            <a:r>
              <a:rPr lang="en-GB" b="1" dirty="0"/>
              <a:t>	                                       or CSK using </a:t>
            </a:r>
            <a:r>
              <a:rPr lang="en-GB" b="1" dirty="0" err="1"/>
              <a:t>snaphu</a:t>
            </a:r>
            <a:r>
              <a:rPr lang="en-GB" b="1" dirty="0"/>
              <a:t> unwrapping</a:t>
            </a:r>
          </a:p>
          <a:p>
            <a:endParaRPr lang="en-GB"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1257300" lvl="2" indent="-342900">
              <a:buFont typeface="Wingdings" pitchFamily="2" charset="2"/>
              <a:buChar char="Ø"/>
            </a:pPr>
            <a:r>
              <a:rPr lang="nl-BE" sz="1600" dirty="0">
                <a:solidFill>
                  <a:schemeClr val="bg1">
                    <a:lumMod val="65000"/>
                  </a:schemeClr>
                </a:solidFill>
              </a:rPr>
              <a:t>Get the raw data from 3600</a:t>
            </a:r>
          </a:p>
          <a:p>
            <a:pPr marL="1257300" lvl="2" indent="-342900">
              <a:buFont typeface="Wingdings" pitchFamily="2" charset="2"/>
              <a:buChar char="Ø"/>
            </a:pPr>
            <a:r>
              <a:rPr lang="nl-BE" sz="1600" dirty="0">
                <a:solidFill>
                  <a:schemeClr val="bg1">
                    <a:lumMod val="65000"/>
                  </a:schemeClr>
                </a:solidFill>
              </a:rPr>
              <a:t>Read the data with </a:t>
            </a:r>
            <a:r>
              <a:rPr lang="nl-BE" sz="1600" b="1" i="1" dirty="0">
                <a:solidFill>
                  <a:schemeClr val="bg1">
                    <a:lumMod val="65000"/>
                  </a:schemeClr>
                </a:solidFill>
              </a:rPr>
              <a:t>Read_All_Img.sh</a:t>
            </a:r>
            <a:endParaRPr lang="nl-BE" sz="1600" dirty="0">
              <a:solidFill>
                <a:schemeClr val="bg1">
                  <a:lumMod val="65000"/>
                </a:schemeClr>
              </a:solidFill>
            </a:endParaRPr>
          </a:p>
          <a:p>
            <a:pPr marL="800100" lvl="1" indent="-342900">
              <a:buFont typeface="Arial" panose="020B0604020202020204" pitchFamily="34" charset="0"/>
              <a:buChar char="•"/>
            </a:pPr>
            <a:r>
              <a:rPr lang="en-GB" sz="1600" b="1" dirty="0">
                <a:solidFill>
                  <a:schemeClr val="bg1">
                    <a:lumMod val="65000"/>
                  </a:schemeClr>
                </a:solidFill>
              </a:rPr>
              <a:t>Prepare the parameters file</a:t>
            </a:r>
          </a:p>
          <a:p>
            <a:pPr marL="800100" lvl="1" indent="-342900">
              <a:buFont typeface="Arial" panose="020B0604020202020204" pitchFamily="34" charset="0"/>
              <a:buChar char="•"/>
            </a:pPr>
            <a:r>
              <a:rPr lang="en-GB" sz="1600" b="1" dirty="0">
                <a:solidFill>
                  <a:schemeClr val="bg1">
                    <a:lumMod val="65000"/>
                  </a:schemeClr>
                </a:solidFill>
              </a:rPr>
              <a:t>Execute </a:t>
            </a:r>
            <a:r>
              <a:rPr lang="en-GB" sz="1600" b="1" i="1" dirty="0" err="1">
                <a:solidFill>
                  <a:schemeClr val="bg1">
                    <a:lumMod val="65000"/>
                  </a:schemeClr>
                </a:solidFill>
              </a:rPr>
              <a:t>SinglePair.sh</a:t>
            </a:r>
            <a:r>
              <a:rPr lang="en-GB" sz="1600" b="1" i="1" dirty="0">
                <a:solidFill>
                  <a:schemeClr val="bg1">
                    <a:lumMod val="65000"/>
                  </a:schemeClr>
                </a:solidFill>
              </a:rPr>
              <a:t> </a:t>
            </a:r>
          </a:p>
          <a:p>
            <a:pPr marL="800100" lvl="1" indent="-342900">
              <a:buFont typeface="Wingdings" pitchFamily="2" charset="2"/>
              <a:buChar char="Ø"/>
            </a:pPr>
            <a:endParaRPr lang="en-LU" sz="1600" dirty="0">
              <a:solidFill>
                <a:schemeClr val="bg1">
                  <a:lumMod val="65000"/>
                </a:schemeClr>
              </a:solidFill>
            </a:endParaRPr>
          </a:p>
        </p:txBody>
      </p:sp>
    </p:spTree>
    <p:extLst>
      <p:ext uri="{BB962C8B-B14F-4D97-AF65-F5344CB8AC3E}">
        <p14:creationId xmlns:p14="http://schemas.microsoft.com/office/powerpoint/2010/main" val="416816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167314" y="1123489"/>
            <a:ext cx="11981690" cy="4278094"/>
          </a:xfrm>
          <a:prstGeom prst="rect">
            <a:avLst/>
          </a:prstGeom>
          <a:noFill/>
        </p:spPr>
        <p:txBody>
          <a:bodyPr wrap="squar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endParaRPr lang="en-GB" b="1" dirty="0"/>
          </a:p>
          <a:p>
            <a:pPr marL="342900" indent="-342900">
              <a:buFont typeface="Arial" panose="020B0604020202020204" pitchFamily="34" charset="0"/>
              <a:buChar char="•"/>
            </a:pPr>
            <a:endParaRPr lang="nl-BE" sz="800" b="1" dirty="0"/>
          </a:p>
          <a:p>
            <a:pPr marL="800100" lvl="1" indent="-342900">
              <a:buFont typeface="Arial" panose="020B0604020202020204" pitchFamily="34" charset="0"/>
              <a:buChar char="•"/>
            </a:pPr>
            <a:r>
              <a:rPr lang="nl-BE" sz="1600" b="1" dirty="0"/>
              <a:t>Prepare the data:</a:t>
            </a:r>
          </a:p>
          <a:p>
            <a:pPr marL="800100" lvl="1" indent="-342900">
              <a:buFont typeface="Arial" panose="020B0604020202020204" pitchFamily="34" charset="0"/>
              <a:buChar char="•"/>
            </a:pPr>
            <a:endParaRPr lang="nl-BE" sz="1600" b="1" dirty="0"/>
          </a:p>
          <a:p>
            <a:pPr marL="1257300" lvl="2" indent="-342900">
              <a:spcAft>
                <a:spcPts val="600"/>
              </a:spcAft>
              <a:buFont typeface="Wingdings" pitchFamily="2" charset="2"/>
              <a:buChar char="Ø"/>
            </a:pPr>
            <a:r>
              <a:rPr lang="nl-BE" sz="1600" dirty="0"/>
              <a:t>Prepare a kml (or get it from </a:t>
            </a:r>
            <a:r>
              <a:rPr lang="nl-BE" sz="1600" dirty="0">
                <a:solidFill>
                  <a:srgbClr val="00B050"/>
                </a:solidFill>
              </a:rPr>
              <a:t>…/1650/kml/Reunion/</a:t>
            </a:r>
            <a:r>
              <a:rPr lang="nl-BE" sz="1600" dirty="0">
                <a:solidFill>
                  <a:srgbClr val="0070C0"/>
                </a:solidFill>
              </a:rPr>
              <a:t>Reunion_Island.kml </a:t>
            </a:r>
            <a:r>
              <a:rPr lang="nl-BE" sz="1600" dirty="0">
                <a:solidFill>
                  <a:srgbClr val="FF0000"/>
                </a:solidFill>
              </a:rPr>
              <a:t>*</a:t>
            </a:r>
            <a:r>
              <a:rPr lang="nl-BE" sz="1600" dirty="0"/>
              <a:t>)</a:t>
            </a:r>
            <a:br>
              <a:rPr lang="nl-BE" sz="1600" dirty="0"/>
            </a:br>
            <a:r>
              <a:rPr lang="nl-BE" sz="1600" dirty="0"/>
              <a:t>	Prepare/check with Google Earth…. 						</a:t>
            </a:r>
            <a:r>
              <a:rPr lang="nl-BE" sz="1600" dirty="0">
                <a:sym typeface="Wingdings" pitchFamily="2" charset="2"/>
              </a:rPr>
              <a:t> </a:t>
            </a:r>
            <a:r>
              <a:rPr lang="nl-BE" sz="1600" dirty="0"/>
              <a:t>OK? ✅</a:t>
            </a:r>
          </a:p>
          <a:p>
            <a:pPr marL="1257300" lvl="2" indent="-342900">
              <a:spcAft>
                <a:spcPts val="600"/>
              </a:spcAft>
              <a:buFont typeface="Wingdings" pitchFamily="2" charset="2"/>
              <a:buChar char="Ø"/>
            </a:pPr>
            <a:endParaRPr lang="nl-BE" sz="1600" dirty="0"/>
          </a:p>
          <a:p>
            <a:pPr marL="1257300" lvl="2" indent="-342900">
              <a:spcAft>
                <a:spcPts val="600"/>
              </a:spcAft>
              <a:buFont typeface="Wingdings" pitchFamily="2" charset="2"/>
              <a:buChar char="Ø"/>
            </a:pPr>
            <a:r>
              <a:rPr lang="nl-BE" sz="1600" dirty="0"/>
              <a:t>Prepare the DEM (or get it from </a:t>
            </a:r>
            <a:r>
              <a:rPr lang="nl-BE" sz="1600" dirty="0">
                <a:solidFill>
                  <a:srgbClr val="00B050"/>
                </a:solidFill>
              </a:rPr>
              <a:t>…/DataSAR/SAR_AUX_FILES/DEM/SRTM30/ALL/</a:t>
            </a:r>
            <a:r>
              <a:rPr lang="nl-BE" sz="1600" dirty="0">
                <a:solidFill>
                  <a:srgbClr val="0070C0"/>
                </a:solidFill>
              </a:rPr>
              <a:t>Reunion</a:t>
            </a:r>
            <a:r>
              <a:rPr lang="nl-BE" sz="1600" dirty="0"/>
              <a:t>)</a:t>
            </a:r>
            <a:r>
              <a:rPr lang="nl-BE" sz="1600" dirty="0">
                <a:sym typeface="Wingdings" pitchFamily="2" charset="2"/>
              </a:rPr>
              <a:t> 						 </a:t>
            </a:r>
            <a:r>
              <a:rPr lang="nl-BE" sz="1600" dirty="0"/>
              <a:t>OK? ✅</a:t>
            </a:r>
          </a:p>
          <a:p>
            <a:pPr marL="1257300" lvl="2" indent="-342900">
              <a:spcAft>
                <a:spcPts val="600"/>
              </a:spcAft>
              <a:buFont typeface="Wingdings" pitchFamily="2" charset="2"/>
              <a:buChar char="Ø"/>
            </a:pPr>
            <a:endParaRPr lang="nl-BE" sz="1600" dirty="0"/>
          </a:p>
          <a:p>
            <a:pPr marL="1257300" lvl="2" indent="-342900">
              <a:spcAft>
                <a:spcPts val="600"/>
              </a:spcAft>
              <a:buFont typeface="Wingdings" pitchFamily="2" charset="2"/>
              <a:buChar char="Ø"/>
            </a:pPr>
            <a:r>
              <a:rPr lang="nl-BE" sz="1600" dirty="0"/>
              <a:t>Get the raw data e.g. </a:t>
            </a:r>
            <a:br>
              <a:rPr lang="nl-BE" sz="1600" dirty="0"/>
            </a:br>
            <a:r>
              <a:rPr lang="nl-BE" sz="1600" dirty="0"/>
              <a:t>	from ESA SciHub portal  </a:t>
            </a:r>
            <a:r>
              <a:rPr lang="nl-BE" sz="1600" dirty="0">
                <a:hlinkClick r:id="rId2"/>
              </a:rPr>
              <a:t>https://scihub.copernicus.eu/dhus/#/home</a:t>
            </a:r>
            <a:r>
              <a:rPr lang="nl-BE" sz="1600" dirty="0"/>
              <a:t> (need login!) </a:t>
            </a:r>
            <a:br>
              <a:rPr lang="nl-BE" sz="1600" dirty="0"/>
            </a:br>
            <a:r>
              <a:rPr lang="nl-BE" sz="1600" dirty="0"/>
              <a:t>	or using AMSTer Engine function </a:t>
            </a:r>
            <a:r>
              <a:rPr lang="nl-BE" sz="1600" b="1" i="1" dirty="0"/>
              <a:t>S1DataDownloader</a:t>
            </a:r>
            <a:br>
              <a:rPr lang="nl-BE" sz="1600" dirty="0"/>
            </a:br>
            <a:r>
              <a:rPr lang="nl-BE" sz="1600" dirty="0"/>
              <a:t>	 (or get it from </a:t>
            </a:r>
            <a:r>
              <a:rPr lang="nl-BE" sz="1600" dirty="0">
                <a:solidFill>
                  <a:srgbClr val="0070C0"/>
                </a:solidFill>
              </a:rPr>
              <a:t>…/3600/SAR_DATA/S1/</a:t>
            </a:r>
            <a:r>
              <a:rPr lang="nl-BE" sz="1600" dirty="0">
                <a:solidFill>
                  <a:srgbClr val="00B050"/>
                </a:solidFill>
              </a:rPr>
              <a:t>S1-DATA-REUNION_SM-SLC.UNZIP[_FORMER]</a:t>
            </a:r>
            <a:r>
              <a:rPr lang="nl-BE" sz="1600" dirty="0"/>
              <a:t>)</a:t>
            </a:r>
            <a:br>
              <a:rPr lang="nl-BE" sz="1600" dirty="0"/>
            </a:br>
            <a:r>
              <a:rPr lang="nl-BE" sz="1600" dirty="0"/>
              <a:t> 										</a:t>
            </a:r>
            <a:r>
              <a:rPr lang="nl-BE" sz="1600" dirty="0">
                <a:sym typeface="Wingdings" pitchFamily="2" charset="2"/>
              </a:rPr>
              <a:t> </a:t>
            </a:r>
            <a:r>
              <a:rPr lang="nl-BE" sz="1600" dirty="0"/>
              <a:t>OK? ✅</a:t>
            </a:r>
          </a:p>
        </p:txBody>
      </p:sp>
      <p:sp>
        <p:nvSpPr>
          <p:cNvPr id="5" name="TextBox 4">
            <a:extLst>
              <a:ext uri="{FF2B5EF4-FFF2-40B4-BE49-F238E27FC236}">
                <a16:creationId xmlns:a16="http://schemas.microsoft.com/office/drawing/2014/main" id="{C06B3E9A-8536-1CAE-11F2-F426E19CD51E}"/>
              </a:ext>
            </a:extLst>
          </p:cNvPr>
          <p:cNvSpPr txBox="1"/>
          <p:nvPr/>
        </p:nvSpPr>
        <p:spPr>
          <a:xfrm>
            <a:off x="5436058" y="5939369"/>
            <a:ext cx="6397777" cy="369332"/>
          </a:xfrm>
          <a:prstGeom prst="rect">
            <a:avLst/>
          </a:prstGeom>
          <a:noFill/>
        </p:spPr>
        <p:txBody>
          <a:bodyPr wrap="none" rtlCol="0">
            <a:spAutoFit/>
          </a:bodyPr>
          <a:lstStyle/>
          <a:p>
            <a:r>
              <a:rPr lang="en-LU" dirty="0">
                <a:solidFill>
                  <a:srgbClr val="FF0000"/>
                </a:solidFill>
              </a:rPr>
              <a:t>*</a:t>
            </a:r>
            <a:r>
              <a:rPr lang="en-LU" dirty="0"/>
              <a:t> Take it from Lacie-Data because it was not in distributed dataset</a:t>
            </a:r>
          </a:p>
        </p:txBody>
      </p:sp>
    </p:spTree>
    <p:extLst>
      <p:ext uri="{BB962C8B-B14F-4D97-AF65-F5344CB8AC3E}">
        <p14:creationId xmlns:p14="http://schemas.microsoft.com/office/powerpoint/2010/main" val="330688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D62B58-E6CC-3644-A6EB-9652A8142F65}"/>
              </a:ext>
            </a:extLst>
          </p:cNvPr>
          <p:cNvSpPr/>
          <p:nvPr/>
        </p:nvSpPr>
        <p:spPr>
          <a:xfrm>
            <a:off x="0" y="6406190"/>
            <a:ext cx="12192000" cy="451810"/>
          </a:xfrm>
          <a:prstGeom prst="rect">
            <a:avLst/>
          </a:prstGeom>
          <a:gradFill>
            <a:gsLst>
              <a:gs pos="0">
                <a:schemeClr val="tx1">
                  <a:lumMod val="75000"/>
                  <a:lumOff val="25000"/>
                </a:schemeClr>
              </a:gs>
              <a:gs pos="100000">
                <a:schemeClr val="tx1">
                  <a:lumMod val="75000"/>
                  <a:lumOff val="25000"/>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204798A-E7E3-6646-805A-B400326B93B6}"/>
              </a:ext>
            </a:extLst>
          </p:cNvPr>
          <p:cNvSpPr/>
          <p:nvPr/>
        </p:nvSpPr>
        <p:spPr>
          <a:xfrm>
            <a:off x="144164" y="6497543"/>
            <a:ext cx="1969129" cy="276999"/>
          </a:xfrm>
          <a:prstGeom prst="rect">
            <a:avLst/>
          </a:prstGeom>
        </p:spPr>
        <p:txBody>
          <a:bodyPr wrap="none">
            <a:spAutoFit/>
          </a:bodyPr>
          <a:lstStyle/>
          <a:p>
            <a:r>
              <a:rPr lang="en-US" sz="1200" i="1">
                <a:solidFill>
                  <a:schemeClr val="bg1">
                    <a:lumMod val="85000"/>
                  </a:schemeClr>
                </a:solidFill>
                <a:latin typeface="Times" pitchFamily="2" charset="0"/>
              </a:rPr>
              <a:t>If you need </a:t>
            </a:r>
            <a:r>
              <a:rPr lang="en-US" sz="1200" i="1" err="1">
                <a:solidFill>
                  <a:schemeClr val="bg1">
                    <a:lumMod val="85000"/>
                  </a:schemeClr>
                </a:solidFill>
                <a:latin typeface="Times" pitchFamily="2" charset="0"/>
              </a:rPr>
              <a:t>InSAR</a:t>
            </a:r>
            <a:r>
              <a:rPr lang="en-US" sz="1200" i="1">
                <a:solidFill>
                  <a:schemeClr val="bg1">
                    <a:lumMod val="85000"/>
                  </a:schemeClr>
                </a:solidFill>
                <a:latin typeface="Times" pitchFamily="2" charset="0"/>
              </a:rPr>
              <a:t>, </a:t>
            </a:r>
            <a:r>
              <a:rPr lang="en-US" sz="1200" i="1" err="1">
                <a:solidFill>
                  <a:schemeClr val="bg1">
                    <a:lumMod val="85000"/>
                  </a:schemeClr>
                </a:solidFill>
                <a:latin typeface="Times" pitchFamily="2" charset="0"/>
              </a:rPr>
              <a:t>MasTer</a:t>
            </a:r>
            <a:r>
              <a:rPr lang="en-US" sz="1200" i="1">
                <a:solidFill>
                  <a:schemeClr val="bg1">
                    <a:lumMod val="85000"/>
                  </a:schemeClr>
                </a:solidFill>
                <a:latin typeface="Times" pitchFamily="2" charset="0"/>
              </a:rPr>
              <a:t> it</a:t>
            </a:r>
            <a:endParaRPr lang="en-US" sz="1200">
              <a:solidFill>
                <a:schemeClr val="bg1">
                  <a:lumMod val="85000"/>
                </a:schemeClr>
              </a:solidFill>
            </a:endParaRPr>
          </a:p>
        </p:txBody>
      </p:sp>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7" name="TextBox 6">
            <a:extLst>
              <a:ext uri="{FF2B5EF4-FFF2-40B4-BE49-F238E27FC236}">
                <a16:creationId xmlns:a16="http://schemas.microsoft.com/office/drawing/2014/main" id="{504C1454-AAA5-6158-B30A-C6FA3EE852C8}"/>
              </a:ext>
            </a:extLst>
          </p:cNvPr>
          <p:cNvSpPr txBox="1"/>
          <p:nvPr/>
        </p:nvSpPr>
        <p:spPr>
          <a:xfrm>
            <a:off x="9152129" y="6438710"/>
            <a:ext cx="3039871" cy="369332"/>
          </a:xfrm>
          <a:prstGeom prst="rect">
            <a:avLst/>
          </a:prstGeom>
          <a:noFill/>
        </p:spPr>
        <p:txBody>
          <a:bodyPr wrap="none" rtlCol="0">
            <a:spAutoFit/>
          </a:bodyPr>
          <a:lstStyle/>
          <a:p>
            <a:r>
              <a:rPr lang="en-LU">
                <a:solidFill>
                  <a:schemeClr val="bg1"/>
                </a:solidFill>
              </a:rPr>
              <a:t>Luxembourg, May 22-26, 2023</a:t>
            </a:r>
          </a:p>
        </p:txBody>
      </p:sp>
      <p:sp>
        <p:nvSpPr>
          <p:cNvPr id="21" name="TextBox 20">
            <a:extLst>
              <a:ext uri="{FF2B5EF4-FFF2-40B4-BE49-F238E27FC236}">
                <a16:creationId xmlns:a16="http://schemas.microsoft.com/office/drawing/2014/main" id="{7AFE6D3C-3F6A-E353-2CEC-05B2315873C4}"/>
              </a:ext>
            </a:extLst>
          </p:cNvPr>
          <p:cNvSpPr txBox="1"/>
          <p:nvPr/>
        </p:nvSpPr>
        <p:spPr>
          <a:xfrm>
            <a:off x="167314" y="1169599"/>
            <a:ext cx="11981690" cy="5278368"/>
          </a:xfrm>
          <a:prstGeom prst="rect">
            <a:avLst/>
          </a:prstGeom>
          <a:noFill/>
        </p:spPr>
        <p:txBody>
          <a:bodyPr wrap="squar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endParaRPr lang="en-GB" b="1" dirty="0"/>
          </a:p>
          <a:p>
            <a:pPr marL="342900" indent="-342900">
              <a:buFont typeface="Arial" panose="020B0604020202020204" pitchFamily="34" charset="0"/>
              <a:buChar char="•"/>
            </a:pPr>
            <a:endParaRPr lang="nl-BE" sz="800" b="1" dirty="0"/>
          </a:p>
          <a:p>
            <a:pPr marL="800100" lvl="1" indent="-342900">
              <a:buFont typeface="Arial" panose="020B0604020202020204" pitchFamily="34" charset="0"/>
              <a:buChar char="•"/>
            </a:pPr>
            <a:r>
              <a:rPr lang="nl-BE" sz="1600" b="1" dirty="0"/>
              <a:t>Prepare the data:</a:t>
            </a:r>
          </a:p>
          <a:p>
            <a:pPr marL="800100" lvl="1" indent="-342900">
              <a:buFont typeface="Arial" panose="020B0604020202020204" pitchFamily="34" charset="0"/>
              <a:buChar char="•"/>
            </a:pPr>
            <a:endParaRPr lang="nl-BE" sz="1600" b="1" dirty="0"/>
          </a:p>
          <a:p>
            <a:pPr marL="1257300" lvl="2" indent="-342900">
              <a:spcAft>
                <a:spcPts val="600"/>
              </a:spcAft>
              <a:buFont typeface="Wingdings" pitchFamily="2" charset="2"/>
              <a:buChar char="Ø"/>
            </a:pPr>
            <a:r>
              <a:rPr lang="nl-BE" sz="1600" dirty="0"/>
              <a:t>Get the orbits &amp; Read the S1 SM data (Réunion Island) with </a:t>
            </a:r>
            <a:r>
              <a:rPr lang="nl-BE" sz="1600" b="1" i="1" dirty="0"/>
              <a:t>Read_All_Img.sh </a:t>
            </a:r>
            <a:r>
              <a:rPr lang="nl-BE" sz="1600" dirty="0"/>
              <a:t>(See </a:t>
            </a:r>
            <a:r>
              <a:rPr lang="nl-BE" sz="1600" dirty="0">
                <a:solidFill>
                  <a:srgbClr val="FF0000"/>
                </a:solidFill>
              </a:rPr>
              <a:t>manual §2</a:t>
            </a:r>
            <a:r>
              <a:rPr lang="nl-BE" sz="1600" dirty="0"/>
              <a:t>):</a:t>
            </a:r>
          </a:p>
          <a:p>
            <a:pPr lvl="2">
              <a:spcAft>
                <a:spcPts val="600"/>
              </a:spcAft>
            </a:pPr>
            <a:br>
              <a:rPr lang="nl-BE" sz="1600" b="1" i="1" dirty="0"/>
            </a:br>
            <a:r>
              <a:rPr lang="nl-BE" sz="1600" b="1" i="1" dirty="0"/>
              <a:t>     Read_All_Img.sh  </a:t>
            </a:r>
            <a:r>
              <a:rPr lang="nl-BE" sz="1600" i="1" dirty="0">
                <a:solidFill>
                  <a:srgbClr val="00B050"/>
                </a:solidFill>
              </a:rPr>
              <a:t>DirWhereRaw DirWhereCSL/NoCrop SAT  PATH/kml  POL</a:t>
            </a:r>
            <a:r>
              <a:rPr lang="nl-BE" sz="1600" i="1" dirty="0"/>
              <a:t>  [</a:t>
            </a:r>
            <a:r>
              <a:rPr lang="nl-BE" sz="1600" i="1" dirty="0">
                <a:solidFill>
                  <a:srgbClr val="00B050"/>
                </a:solidFill>
              </a:rPr>
              <a:t>WhereRESAMP WhereMassProces </a:t>
            </a:r>
            <a:r>
              <a:rPr lang="nl-BE" sz="1600" dirty="0">
                <a:solidFill>
                  <a:srgbClr val="00B050"/>
                </a:solidFill>
              </a:rPr>
              <a:t>ForceAllYears</a:t>
            </a:r>
            <a:r>
              <a:rPr lang="nl-BE" sz="1600" i="1" dirty="0"/>
              <a:t>]</a:t>
            </a:r>
            <a:br>
              <a:rPr lang="nl-BE" sz="1600" i="1" dirty="0"/>
            </a:br>
            <a:br>
              <a:rPr lang="nl-BE" sz="1600" b="1" i="1" dirty="0"/>
            </a:br>
            <a:r>
              <a:rPr lang="nl-BE" sz="1600" b="1" i="1" dirty="0"/>
              <a:t>	    </a:t>
            </a:r>
            <a:r>
              <a:rPr lang="nl-BE" sz="1600" i="1" dirty="0"/>
              <a:t>where:</a:t>
            </a:r>
            <a:r>
              <a:rPr lang="nl-BE" sz="1600" b="1" i="1" dirty="0"/>
              <a:t> 	</a:t>
            </a:r>
            <a:r>
              <a:rPr lang="nl-BE" sz="1600" i="1" dirty="0">
                <a:solidFill>
                  <a:srgbClr val="00B050"/>
                </a:solidFill>
              </a:rPr>
              <a:t>DirWhereRaw </a:t>
            </a:r>
            <a:r>
              <a:rPr lang="nl-BE" sz="1600" i="1" dirty="0">
                <a:solidFill>
                  <a:schemeClr val="tx1">
                    <a:lumMod val="95000"/>
                    <a:lumOff val="5000"/>
                  </a:schemeClr>
                </a:solidFill>
              </a:rPr>
              <a:t>=</a:t>
            </a:r>
            <a:r>
              <a:rPr lang="nl-BE" sz="1600" dirty="0">
                <a:solidFill>
                  <a:schemeClr val="tx1">
                    <a:lumMod val="95000"/>
                    <a:lumOff val="5000"/>
                  </a:schemeClr>
                </a:solidFill>
              </a:rPr>
              <a:t> …/SAR_DATA/S1/S1-DATA-REUNION_SM-SLC.UNZIP</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DirWhereCSL/NoCrop</a:t>
            </a:r>
            <a:r>
              <a:rPr lang="nl-BE" sz="1600" i="1" dirty="0">
                <a:solidFill>
                  <a:schemeClr val="tx1">
                    <a:lumMod val="95000"/>
                    <a:lumOff val="5000"/>
                  </a:schemeClr>
                </a:solidFill>
              </a:rPr>
              <a:t> = </a:t>
            </a:r>
            <a:r>
              <a:rPr lang="nl-BE" sz="1600" dirty="0">
                <a:solidFill>
                  <a:schemeClr val="tx1">
                    <a:lumMod val="95000"/>
                    <a:lumOff val="5000"/>
                  </a:schemeClr>
                </a:solidFill>
              </a:rPr>
              <a:t>…/SAR_CSL/S1/PF_SM/NoCrop (</a:t>
            </a:r>
            <a:r>
              <a:rPr lang="nl-BE" sz="1600" dirty="0">
                <a:solidFill>
                  <a:srgbClr val="FF0000"/>
                </a:solidFill>
              </a:rPr>
              <a:t>will be created; beware to end with NoCrop !</a:t>
            </a:r>
            <a:r>
              <a:rPr lang="nl-BE" sz="1600" dirty="0">
                <a:solidFill>
                  <a:schemeClr val="tx1">
                    <a:lumMod val="95000"/>
                    <a:lumOff val="5000"/>
                  </a:schemeClr>
                </a:solidFill>
              </a:rPr>
              <a:t>)</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SAT</a:t>
            </a:r>
            <a:r>
              <a:rPr lang="nl-BE" sz="1600" i="1" dirty="0">
                <a:solidFill>
                  <a:schemeClr val="tx1">
                    <a:lumMod val="95000"/>
                    <a:lumOff val="5000"/>
                  </a:schemeClr>
                </a:solidFill>
              </a:rPr>
              <a:t> = </a:t>
            </a:r>
            <a:r>
              <a:rPr lang="nl-BE" sz="1600" dirty="0">
                <a:solidFill>
                  <a:schemeClr val="tx1">
                    <a:lumMod val="95000"/>
                    <a:lumOff val="5000"/>
                  </a:schemeClr>
                </a:solidFill>
              </a:rPr>
              <a:t>S1</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PATH/kml</a:t>
            </a:r>
            <a:r>
              <a:rPr lang="nl-BE" sz="1600" i="1" dirty="0">
                <a:solidFill>
                  <a:schemeClr val="tx1">
                    <a:lumMod val="95000"/>
                    <a:lumOff val="5000"/>
                  </a:schemeClr>
                </a:solidFill>
              </a:rPr>
              <a:t> = </a:t>
            </a:r>
            <a:r>
              <a:rPr lang="nl-BE" sz="1600" dirty="0">
                <a:solidFill>
                  <a:schemeClr val="tx1">
                    <a:lumMod val="95000"/>
                    <a:lumOff val="5000"/>
                  </a:schemeClr>
                </a:solidFill>
              </a:rPr>
              <a:t>…/kml/Reunion/Reunion_Island.kml</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00B050"/>
                </a:solidFill>
              </a:rPr>
              <a:t>POL</a:t>
            </a:r>
            <a:r>
              <a:rPr lang="nl-BE" sz="1600" i="1" dirty="0">
                <a:solidFill>
                  <a:schemeClr val="tx1">
                    <a:lumMod val="95000"/>
                    <a:lumOff val="5000"/>
                  </a:schemeClr>
                </a:solidFill>
              </a:rPr>
              <a:t> = </a:t>
            </a:r>
            <a:r>
              <a:rPr lang="nl-BE" sz="1600" dirty="0">
                <a:solidFill>
                  <a:schemeClr val="tx1">
                    <a:lumMod val="95000"/>
                    <a:lumOff val="5000"/>
                  </a:schemeClr>
                </a:solidFill>
              </a:rPr>
              <a:t>VV</a:t>
            </a:r>
            <a:r>
              <a:rPr lang="nl-BE" sz="1600" i="1" dirty="0">
                <a:solidFill>
                  <a:schemeClr val="tx1">
                    <a:lumMod val="95000"/>
                    <a:lumOff val="5000"/>
                  </a:schemeClr>
                </a:solidFill>
              </a:rPr>
              <a:t> </a:t>
            </a:r>
            <a:r>
              <a:rPr lang="nl-BE" sz="1600" dirty="0">
                <a:solidFill>
                  <a:schemeClr val="tx1">
                    <a:lumMod val="95000"/>
                    <a:lumOff val="5000"/>
                  </a:schemeClr>
                </a:solidFill>
              </a:rPr>
              <a:t>(</a:t>
            </a:r>
            <a:r>
              <a:rPr lang="nl-BE" sz="1600" dirty="0"/>
              <a:t>see e.g. /annotation/*.xml file)</a:t>
            </a:r>
            <a:r>
              <a:rPr lang="nl-BE" sz="1600" b="1" i="1" dirty="0"/>
              <a:t>				</a:t>
            </a:r>
            <a:r>
              <a:rPr lang="nl-BE" sz="1600" dirty="0">
                <a:sym typeface="Wingdings" pitchFamily="2" charset="2"/>
              </a:rPr>
              <a:t> </a:t>
            </a:r>
            <a:r>
              <a:rPr lang="nl-BE" sz="1600" dirty="0"/>
              <a:t>OK? ✅  (~5 min?)</a:t>
            </a:r>
            <a:br>
              <a:rPr lang="nl-BE" sz="1600" dirty="0"/>
            </a:br>
            <a:r>
              <a:rPr lang="nl-BE" sz="1600" dirty="0"/>
              <a:t>							See in …/SAR_CSL/S1/PS_SM_A_144/NoCrop</a:t>
            </a:r>
            <a:br>
              <a:rPr lang="nl-BE" sz="1600" i="1" dirty="0">
                <a:solidFill>
                  <a:schemeClr val="tx1">
                    <a:lumMod val="95000"/>
                    <a:lumOff val="5000"/>
                  </a:schemeClr>
                </a:solidFill>
              </a:rPr>
            </a:br>
            <a:r>
              <a:rPr lang="nl-BE" sz="1600" i="1" dirty="0">
                <a:solidFill>
                  <a:schemeClr val="tx1">
                    <a:lumMod val="95000"/>
                    <a:lumOff val="5000"/>
                  </a:schemeClr>
                </a:solidFill>
              </a:rPr>
              <a:t>	   </a:t>
            </a:r>
            <a:br>
              <a:rPr lang="nl-BE" sz="1600" i="1" dirty="0">
                <a:solidFill>
                  <a:schemeClr val="tx1">
                    <a:lumMod val="95000"/>
                    <a:lumOff val="5000"/>
                  </a:schemeClr>
                </a:solidFill>
              </a:rPr>
            </a:br>
            <a:r>
              <a:rPr lang="nl-BE" sz="1600" i="1" dirty="0">
                <a:solidFill>
                  <a:schemeClr val="tx1">
                    <a:lumMod val="95000"/>
                    <a:lumOff val="5000"/>
                  </a:schemeClr>
                </a:solidFill>
              </a:rPr>
              <a:t>	    </a:t>
            </a:r>
            <a:r>
              <a:rPr lang="nl-BE" sz="1600" i="1" dirty="0">
                <a:solidFill>
                  <a:srgbClr val="FF0000"/>
                </a:solidFill>
              </a:rPr>
              <a:t>Notes: </a:t>
            </a:r>
            <a:r>
              <a:rPr lang="nl-BE" sz="1600" i="1" dirty="0">
                <a:solidFill>
                  <a:schemeClr val="tx1">
                    <a:lumMod val="95000"/>
                    <a:lumOff val="5000"/>
                  </a:schemeClr>
                </a:solidFill>
              </a:rPr>
              <a:t>	</a:t>
            </a:r>
            <a:r>
              <a:rPr lang="nl-BE" sz="1600" dirty="0"/>
              <a:t>- add “</a:t>
            </a:r>
            <a:r>
              <a:rPr lang="nl-BE" sz="1600" dirty="0">
                <a:solidFill>
                  <a:srgbClr val="00B050"/>
                </a:solidFill>
              </a:rPr>
              <a:t>-n</a:t>
            </a:r>
            <a:r>
              <a:rPr lang="nl-BE" sz="1600" dirty="0"/>
              <a:t>” to skip  updating the orbits </a:t>
            </a:r>
            <a:br>
              <a:rPr lang="nl-BE" sz="1600" dirty="0"/>
            </a:br>
            <a:r>
              <a:rPr lang="nl-BE" sz="1600" dirty="0"/>
              <a:t>		- add “</a:t>
            </a:r>
            <a:r>
              <a:rPr lang="nl-BE" sz="1600" dirty="0">
                <a:solidFill>
                  <a:srgbClr val="00B050"/>
                </a:solidFill>
              </a:rPr>
              <a:t>ForceAllYears</a:t>
            </a:r>
            <a:r>
              <a:rPr lang="nl-BE" sz="1600" dirty="0"/>
              <a:t>” to read data older than 6 months (if already read once, ie not anymore in </a:t>
            </a:r>
            <a:br>
              <a:rPr lang="nl-BE" sz="1600" dirty="0"/>
            </a:br>
            <a:r>
              <a:rPr lang="nl-BE" sz="1600" dirty="0"/>
              <a:t>		                                       </a:t>
            </a:r>
            <a:r>
              <a:rPr lang="en-LU" sz="1600" dirty="0"/>
              <a:t>3600/SAR_DATA/S1/</a:t>
            </a:r>
            <a:r>
              <a:rPr lang="en-LU" sz="1600" dirty="0">
                <a:solidFill>
                  <a:srgbClr val="00B050"/>
                </a:solidFill>
              </a:rPr>
              <a:t>S1-DATA-REUNION_SM-SLC.UNZIP</a:t>
            </a:r>
            <a:r>
              <a:rPr lang="nl-BE" sz="1600" dirty="0"/>
              <a:t>)</a:t>
            </a:r>
            <a:br>
              <a:rPr lang="nl-BE" sz="1600" dirty="0"/>
            </a:br>
            <a:r>
              <a:rPr lang="nl-BE" sz="1600" dirty="0"/>
              <a:t>		</a:t>
            </a:r>
            <a:r>
              <a:rPr lang="nl-BE" sz="1600" i="1" dirty="0">
                <a:solidFill>
                  <a:schemeClr val="tx1">
                    <a:lumMod val="95000"/>
                    <a:lumOff val="5000"/>
                  </a:schemeClr>
                </a:solidFill>
              </a:rPr>
              <a:t>- </a:t>
            </a:r>
            <a:r>
              <a:rPr lang="nl-BE" sz="1600" i="1" dirty="0">
                <a:solidFill>
                  <a:srgbClr val="00B050"/>
                </a:solidFill>
              </a:rPr>
              <a:t>WhereRESAMP </a:t>
            </a:r>
            <a:r>
              <a:rPr lang="nl-BE" sz="1600" dirty="0"/>
              <a:t>&amp;</a:t>
            </a:r>
            <a:r>
              <a:rPr lang="nl-BE" sz="1600" i="1" dirty="0">
                <a:solidFill>
                  <a:srgbClr val="00B050"/>
                </a:solidFill>
              </a:rPr>
              <a:t> WhereMassProces </a:t>
            </a:r>
            <a:r>
              <a:rPr lang="nl-BE" sz="1600" dirty="0"/>
              <a:t>can be ignored here because no mass process is performed</a:t>
            </a:r>
            <a:br>
              <a:rPr lang="nl-BE" sz="1600" dirty="0"/>
            </a:br>
            <a:r>
              <a:rPr lang="nl-BE" sz="1600" b="1" i="1" dirty="0"/>
              <a:t>		</a:t>
            </a:r>
            <a:r>
              <a:rPr lang="nl-BE" sz="1600" i="1" dirty="0"/>
              <a:t>- </a:t>
            </a:r>
            <a:r>
              <a:rPr lang="nl-BE" sz="1600" dirty="0"/>
              <a:t>Only the </a:t>
            </a:r>
            <a:r>
              <a:rPr lang="nl-BE" sz="1600" b="1" dirty="0"/>
              <a:t>3 first parameters must be provided in the right order</a:t>
            </a:r>
          </a:p>
        </p:txBody>
      </p:sp>
      <p:pic>
        <p:nvPicPr>
          <p:cNvPr id="9" name="Graphic 8" descr="Clock">
            <a:extLst>
              <a:ext uri="{FF2B5EF4-FFF2-40B4-BE49-F238E27FC236}">
                <a16:creationId xmlns:a16="http://schemas.microsoft.com/office/drawing/2014/main" id="{B029DB70-3D12-25C3-2C71-9D1195DC3B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7087" y="3972570"/>
            <a:ext cx="451811" cy="451811"/>
          </a:xfrm>
          <a:prstGeom prst="rect">
            <a:avLst/>
          </a:prstGeom>
        </p:spPr>
      </p:pic>
    </p:spTree>
    <p:extLst>
      <p:ext uri="{BB962C8B-B14F-4D97-AF65-F5344CB8AC3E}">
        <p14:creationId xmlns:p14="http://schemas.microsoft.com/office/powerpoint/2010/main" val="1238843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00970" y="1184790"/>
            <a:ext cx="11924884" cy="7509748"/>
          </a:xfrm>
          <a:prstGeom prst="rect">
            <a:avLst/>
          </a:prstGeom>
          <a:noFill/>
        </p:spPr>
        <p:txBody>
          <a:bodyPr wrap="squar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pPr marL="1257300" lvl="2" indent="-342900">
              <a:buFont typeface="Wingdings" pitchFamily="2" charset="2"/>
              <a:buChar char="Ø"/>
            </a:pPr>
            <a:r>
              <a:rPr lang="en-GB" sz="1600" dirty="0"/>
              <a:t>Copy </a:t>
            </a:r>
            <a:r>
              <a:rPr lang="en-GB" sz="1600" dirty="0">
                <a:solidFill>
                  <a:srgbClr val="00B050"/>
                </a:solidFill>
              </a:rPr>
              <a:t>…/SAR/</a:t>
            </a:r>
            <a:r>
              <a:rPr lang="en-GB" sz="1600" dirty="0" err="1">
                <a:solidFill>
                  <a:srgbClr val="00B050"/>
                </a:solidFill>
              </a:rPr>
              <a:t>AMSTer</a:t>
            </a:r>
            <a:r>
              <a:rPr lang="en-GB" sz="1600" dirty="0">
                <a:solidFill>
                  <a:srgbClr val="00B050"/>
                </a:solidFill>
              </a:rPr>
              <a:t>/SCRIPTS_MT/</a:t>
            </a:r>
            <a:r>
              <a:rPr lang="en-GB" sz="1600" dirty="0">
                <a:solidFill>
                  <a:srgbClr val="0070C0"/>
                </a:solidFill>
              </a:rPr>
              <a:t>___V20221026_LaunchMasTerParam.txt</a:t>
            </a:r>
            <a:br>
              <a:rPr lang="en-GB" sz="1600" dirty="0"/>
            </a:br>
            <a:r>
              <a:rPr lang="en-GB" sz="1600" dirty="0"/>
              <a:t>	in </a:t>
            </a:r>
            <a:r>
              <a:rPr lang="en-GB" sz="1600" dirty="0">
                <a:solidFill>
                  <a:srgbClr val="00B050"/>
                </a:solidFill>
              </a:rPr>
              <a:t>…/</a:t>
            </a:r>
            <a:r>
              <a:rPr lang="en-GB" sz="1600" dirty="0" err="1">
                <a:solidFill>
                  <a:srgbClr val="00B050"/>
                </a:solidFill>
              </a:rPr>
              <a:t>DataSAR</a:t>
            </a:r>
            <a:r>
              <a:rPr lang="en-GB" sz="1600" dirty="0">
                <a:solidFill>
                  <a:srgbClr val="00B050"/>
                </a:solidFill>
              </a:rPr>
              <a:t>/</a:t>
            </a:r>
            <a:r>
              <a:rPr lang="en-GB" sz="1600" dirty="0" err="1">
                <a:solidFill>
                  <a:srgbClr val="00B050"/>
                </a:solidFill>
              </a:rPr>
              <a:t>Param_files</a:t>
            </a:r>
            <a:r>
              <a:rPr lang="en-GB" sz="1600" dirty="0">
                <a:solidFill>
                  <a:srgbClr val="00B050"/>
                </a:solidFill>
              </a:rPr>
              <a:t>/S1/PF_SM_A_144</a:t>
            </a:r>
            <a:br>
              <a:rPr lang="en-GB" sz="1600" dirty="0"/>
            </a:br>
            <a:r>
              <a:rPr lang="en-GB" sz="1600" dirty="0"/>
              <a:t>and name it as something useful, e.g.</a:t>
            </a:r>
            <a:br>
              <a:rPr lang="en-GB" sz="1600" dirty="0"/>
            </a:br>
            <a:r>
              <a:rPr lang="en-GB" sz="1600" dirty="0"/>
              <a:t>	 </a:t>
            </a:r>
            <a:r>
              <a:rPr lang="en-GB" sz="1600" dirty="0">
                <a:solidFill>
                  <a:srgbClr val="0070C0"/>
                </a:solidFill>
              </a:rPr>
              <a:t>LaunchMTparam_S1_SM_Asc_144_Zoom1_ML8_Defo.txt   </a:t>
            </a:r>
            <a:r>
              <a:rPr lang="en-GB" sz="1600" dirty="0"/>
              <a:t>(name should help to assess what it is supposed to do)</a:t>
            </a:r>
          </a:p>
          <a:p>
            <a:endParaRPr lang="en-GB" sz="1600" dirty="0">
              <a:solidFill>
                <a:schemeClr val="bg1">
                  <a:lumMod val="65000"/>
                </a:schemeClr>
              </a:solidFill>
            </a:endParaRPr>
          </a:p>
          <a:p>
            <a:pPr marL="1257300" lvl="2" indent="-342900">
              <a:buFont typeface="Wingdings" pitchFamily="2" charset="2"/>
              <a:buChar char="Ø"/>
            </a:pPr>
            <a:r>
              <a:rPr lang="en-LU" sz="1600" dirty="0"/>
              <a:t>Edit it and change appropri</a:t>
            </a:r>
            <a:r>
              <a:rPr lang="fr-FR" sz="1600" dirty="0"/>
              <a:t>a</a:t>
            </a:r>
            <a:r>
              <a:rPr lang="en-LU" sz="1600" dirty="0"/>
              <a:t>te values</a:t>
            </a:r>
          </a:p>
          <a:p>
            <a:pPr marL="1714500" lvl="3" indent="-342900">
              <a:buFont typeface="Arial" panose="020B0604020202020204" pitchFamily="34" charset="0"/>
              <a:buChar char="•"/>
            </a:pPr>
            <a:r>
              <a:rPr lang="en-GB" sz="1600" dirty="0"/>
              <a:t>L</a:t>
            </a:r>
            <a:r>
              <a:rPr lang="en-LU" sz="1600" dirty="0"/>
              <a:t>ine 18: TRKDIR </a:t>
            </a:r>
            <a:r>
              <a:rPr lang="en-LU" sz="1600" u="sng" dirty="0"/>
              <a:t>must</a:t>
            </a:r>
            <a:r>
              <a:rPr lang="en-LU" sz="1600" dirty="0"/>
              <a:t> be set to  </a:t>
            </a:r>
            <a:r>
              <a:rPr lang="en-LU" sz="1600" dirty="0">
                <a:solidFill>
                  <a:srgbClr val="00B050"/>
                </a:solidFill>
              </a:rPr>
              <a:t>PF_SM_A_144     </a:t>
            </a:r>
            <a:r>
              <a:rPr lang="en-LU" sz="1600" dirty="0"/>
              <a:t>(</a:t>
            </a:r>
            <a:r>
              <a:rPr lang="en-LU" sz="1600" dirty="0">
                <a:solidFill>
                  <a:srgbClr val="FF0000"/>
                </a:solidFill>
              </a:rPr>
              <a:t>because that is where data are</a:t>
            </a:r>
            <a:r>
              <a:rPr lang="en-LU" sz="1600" dirty="0"/>
              <a:t> in </a:t>
            </a:r>
            <a:r>
              <a:rPr lang="nl-BE" sz="1600" dirty="0">
                <a:solidFill>
                  <a:schemeClr val="tx1">
                    <a:lumMod val="95000"/>
                    <a:lumOff val="5000"/>
                  </a:schemeClr>
                </a:solidFill>
              </a:rPr>
              <a:t>…/SAR_CSL/S1/)</a:t>
            </a:r>
          </a:p>
          <a:p>
            <a:pPr marL="1714500" lvl="3" indent="-342900">
              <a:buFont typeface="Arial" panose="020B0604020202020204" pitchFamily="34" charset="0"/>
              <a:buChar char="•"/>
            </a:pPr>
            <a:r>
              <a:rPr lang="en-LU" sz="1600" dirty="0"/>
              <a:t>Line 22: ignore for now </a:t>
            </a:r>
          </a:p>
          <a:p>
            <a:pPr marL="1714500" lvl="3" indent="-342900">
              <a:buFont typeface="Arial" panose="020B0604020202020204" pitchFamily="34" charset="0"/>
              <a:buChar char="•"/>
            </a:pPr>
            <a:r>
              <a:rPr lang="en-LU" sz="1600" dirty="0"/>
              <a:t>Line 27: DEMNAME </a:t>
            </a:r>
            <a:r>
              <a:rPr lang="en-LU" sz="1600" u="sng" dirty="0"/>
              <a:t>must</a:t>
            </a:r>
            <a:r>
              <a:rPr lang="en-LU" sz="1600" dirty="0"/>
              <a:t> be set to  </a:t>
            </a:r>
            <a:r>
              <a:rPr lang="en-LU" sz="1600" dirty="0">
                <a:solidFill>
                  <a:srgbClr val="00B050"/>
                </a:solidFill>
              </a:rPr>
              <a:t>Reunion	      </a:t>
            </a:r>
            <a:r>
              <a:rPr lang="en-LU" sz="1600" dirty="0"/>
              <a:t>(</a:t>
            </a:r>
            <a:r>
              <a:rPr lang="en-LU" sz="1600" dirty="0">
                <a:solidFill>
                  <a:srgbClr val="FF0000"/>
                </a:solidFill>
              </a:rPr>
              <a:t>because that is </a:t>
            </a:r>
            <a:r>
              <a:rPr lang="nl-BE" sz="1600" dirty="0">
                <a:solidFill>
                  <a:srgbClr val="FF0000"/>
                </a:solidFill>
              </a:rPr>
              <a:t>the name of your DEM</a:t>
            </a:r>
            <a:r>
              <a:rPr lang="nl-BE" sz="1600" dirty="0">
                <a:solidFill>
                  <a:schemeClr val="tx1">
                    <a:lumMod val="95000"/>
                    <a:lumOff val="5000"/>
                  </a:schemeClr>
                </a:solidFill>
              </a:rPr>
              <a:t>)</a:t>
            </a:r>
          </a:p>
          <a:p>
            <a:pPr marL="1714500" lvl="3" indent="-342900">
              <a:buFont typeface="Arial" panose="020B0604020202020204" pitchFamily="34" charset="0"/>
              <a:buChar char="•"/>
            </a:pPr>
            <a:r>
              <a:rPr lang="nl-BE" sz="1600" dirty="0">
                <a:solidFill>
                  <a:schemeClr val="tx1">
                    <a:lumMod val="95000"/>
                    <a:lumOff val="5000"/>
                  </a:schemeClr>
                </a:solidFill>
              </a:rPr>
              <a:t>Line 29: if RECOMPDEM is set to KEEP but DEM in master slant range geometry does not exist yet, it will compute it. If it exists, it will skip that step. If you need to force recomputing the DEM in slant range (e.g. if you change the DEM), then set it to FORCE. </a:t>
            </a:r>
            <a:br>
              <a:rPr lang="nl-BE" sz="1600" dirty="0">
                <a:solidFill>
                  <a:schemeClr val="tx1">
                    <a:lumMod val="95000"/>
                    <a:lumOff val="5000"/>
                  </a:schemeClr>
                </a:solidFill>
              </a:rPr>
            </a:br>
            <a:r>
              <a:rPr lang="nl-BE" sz="1600" dirty="0">
                <a:solidFill>
                  <a:schemeClr val="tx1">
                    <a:lumMod val="95000"/>
                    <a:lumOff val="5000"/>
                  </a:schemeClr>
                </a:solidFill>
              </a:rPr>
              <a:t>    DEM in slant range is in …/SAR_CSL/S1/PF_SM_A_144/</a:t>
            </a:r>
            <a:r>
              <a:rPr lang="nl-BE" sz="1600" i="1" dirty="0">
                <a:solidFill>
                  <a:srgbClr val="00B050"/>
                </a:solidFill>
              </a:rPr>
              <a:t>Your</a:t>
            </a:r>
            <a:r>
              <a:rPr lang="nl-BE" sz="1600" dirty="0">
                <a:solidFill>
                  <a:schemeClr val="tx1">
                    <a:lumMod val="95000"/>
                    <a:lumOff val="5000"/>
                  </a:schemeClr>
                </a:solidFill>
              </a:rPr>
              <a:t>Crop/</a:t>
            </a:r>
            <a:r>
              <a:rPr lang="nl-BE" sz="1600" i="1" dirty="0">
                <a:solidFill>
                  <a:srgbClr val="00B050"/>
                </a:solidFill>
              </a:rPr>
              <a:t>master</a:t>
            </a:r>
            <a:r>
              <a:rPr lang="nl-BE" sz="1600" dirty="0">
                <a:solidFill>
                  <a:schemeClr val="tx1">
                    <a:lumMod val="95000"/>
                    <a:lumOff val="5000"/>
                  </a:schemeClr>
                </a:solidFill>
              </a:rPr>
              <a:t>.csl/Data/</a:t>
            </a:r>
            <a:r>
              <a:rPr lang="nl-BE" sz="1600" dirty="0">
                <a:solidFill>
                  <a:srgbClr val="0070C0"/>
                </a:solidFill>
              </a:rPr>
              <a:t>externalSlantRangeDEM</a:t>
            </a:r>
          </a:p>
          <a:p>
            <a:pPr marL="1714500" lvl="3" indent="-342900">
              <a:buFont typeface="Arial" panose="020B0604020202020204" pitchFamily="34" charset="0"/>
              <a:buChar char="•"/>
            </a:pPr>
            <a:r>
              <a:rPr lang="nl-BE" sz="1600" dirty="0">
                <a:solidFill>
                  <a:schemeClr val="tx1">
                    <a:lumMod val="95000"/>
                    <a:lumOff val="5000"/>
                  </a:schemeClr>
                </a:solidFill>
              </a:rPr>
              <a:t>Line 35: set CROP to </a:t>
            </a:r>
            <a:r>
              <a:rPr lang="nl-BE" sz="1600" dirty="0">
                <a:solidFill>
                  <a:srgbClr val="00B050"/>
                </a:solidFill>
              </a:rPr>
              <a:t>CROPyes</a:t>
            </a:r>
            <a:r>
              <a:rPr lang="nl-BE" sz="1600" dirty="0">
                <a:solidFill>
                  <a:schemeClr val="tx1">
                    <a:lumMod val="95000"/>
                    <a:lumOff val="5000"/>
                  </a:schemeClr>
                </a:solidFill>
              </a:rPr>
              <a:t>  then provide the coordinates in lines 36-39 resp.: </a:t>
            </a:r>
            <a:r>
              <a:rPr lang="nl-BE" sz="1600" dirty="0">
                <a:solidFill>
                  <a:srgbClr val="00B050"/>
                </a:solidFill>
              </a:rPr>
              <a:t>55.2</a:t>
            </a:r>
            <a:r>
              <a:rPr lang="nl-BE" sz="1600" dirty="0">
                <a:solidFill>
                  <a:schemeClr val="tx1">
                    <a:lumMod val="95000"/>
                    <a:lumOff val="5000"/>
                  </a:schemeClr>
                </a:solidFill>
              </a:rPr>
              <a:t>, </a:t>
            </a:r>
            <a:r>
              <a:rPr lang="nl-BE" sz="1600" dirty="0">
                <a:solidFill>
                  <a:srgbClr val="00B050"/>
                </a:solidFill>
              </a:rPr>
              <a:t>-21.41</a:t>
            </a:r>
            <a:r>
              <a:rPr lang="nl-BE" sz="1600" dirty="0">
                <a:solidFill>
                  <a:schemeClr val="tx1">
                    <a:lumMod val="95000"/>
                    <a:lumOff val="5000"/>
                  </a:schemeClr>
                </a:solidFill>
              </a:rPr>
              <a:t>, </a:t>
            </a:r>
            <a:r>
              <a:rPr lang="nl-BE" sz="1600" dirty="0">
                <a:solidFill>
                  <a:srgbClr val="00B050"/>
                </a:solidFill>
              </a:rPr>
              <a:t>55.85</a:t>
            </a:r>
            <a:r>
              <a:rPr lang="nl-BE" sz="1600" dirty="0">
                <a:solidFill>
                  <a:schemeClr val="tx1">
                    <a:lumMod val="95000"/>
                    <a:lumOff val="5000"/>
                  </a:schemeClr>
                </a:solidFill>
              </a:rPr>
              <a:t> and </a:t>
            </a:r>
            <a:r>
              <a:rPr lang="nl-BE" sz="1600" dirty="0">
                <a:solidFill>
                  <a:srgbClr val="00B050"/>
                </a:solidFill>
              </a:rPr>
              <a:t>-20.85</a:t>
            </a:r>
            <a:endParaRPr lang="nl-BE" sz="1600" dirty="0"/>
          </a:p>
          <a:p>
            <a:pPr marL="1714500" lvl="3" indent="-342900">
              <a:buFont typeface="Arial" panose="020B0604020202020204" pitchFamily="34" charset="0"/>
              <a:buChar char="•"/>
            </a:pPr>
            <a:r>
              <a:rPr lang="nl-BE" sz="1600" dirty="0"/>
              <a:t>Line 40: keep zoom 1 (unless you want to oversample the data e.g. to reduce speckel in amplitude images)</a:t>
            </a:r>
          </a:p>
          <a:p>
            <a:pPr marL="1714500" lvl="3" indent="-342900">
              <a:buFont typeface="Arial" panose="020B0604020202020204" pitchFamily="34" charset="0"/>
              <a:buChar char="•"/>
            </a:pPr>
            <a:r>
              <a:rPr lang="nl-BE" sz="1600" dirty="0"/>
              <a:t>Line 41: provide with a name that explains your (cropped) region as it will be used in dir naming, e.g. </a:t>
            </a:r>
            <a:r>
              <a:rPr lang="nl-BE" sz="1600" dirty="0">
                <a:solidFill>
                  <a:srgbClr val="00B050"/>
                </a:solidFill>
              </a:rPr>
              <a:t>Reunion</a:t>
            </a:r>
          </a:p>
          <a:p>
            <a:pPr marL="1714500" lvl="3" indent="-342900">
              <a:buFont typeface="Arial" panose="020B0604020202020204" pitchFamily="34" charset="0"/>
              <a:buChar char="•"/>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a:p>
            <a:pPr marL="1257300" lvl="2" indent="-342900">
              <a:buFont typeface="Wingdings" pitchFamily="2" charset="2"/>
              <a:buChar char="Ø"/>
            </a:pPr>
            <a:endParaRPr lang="en-LU" sz="1600" dirty="0"/>
          </a:p>
        </p:txBody>
      </p:sp>
    </p:spTree>
    <p:extLst>
      <p:ext uri="{BB962C8B-B14F-4D97-AF65-F5344CB8AC3E}">
        <p14:creationId xmlns:p14="http://schemas.microsoft.com/office/powerpoint/2010/main" val="227163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00970" y="1184790"/>
            <a:ext cx="11924884" cy="5047536"/>
          </a:xfrm>
          <a:prstGeom prst="rect">
            <a:avLst/>
          </a:prstGeom>
          <a:noFill/>
        </p:spPr>
        <p:txBody>
          <a:bodyPr wrap="squar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endParaRPr lang="en-GB" sz="1600" dirty="0">
              <a:solidFill>
                <a:schemeClr val="bg1">
                  <a:lumMod val="65000"/>
                </a:schemeClr>
              </a:solidFill>
            </a:endParaRPr>
          </a:p>
          <a:p>
            <a:pPr marL="1257300" lvl="2" indent="-342900">
              <a:buFont typeface="Wingdings" pitchFamily="2" charset="2"/>
              <a:buChar char="Ø"/>
            </a:pPr>
            <a:r>
              <a:rPr lang="en-LU" sz="1600" dirty="0"/>
              <a:t>Edit it and change appropri</a:t>
            </a:r>
            <a:r>
              <a:rPr lang="fr-FR" sz="1600" dirty="0"/>
              <a:t>a</a:t>
            </a:r>
            <a:r>
              <a:rPr lang="en-LU" sz="1600" dirty="0"/>
              <a:t>te values (continue)</a:t>
            </a:r>
          </a:p>
          <a:p>
            <a:pPr marL="1714500" lvl="3" indent="-342900">
              <a:buFont typeface="Arial" panose="020B0604020202020204" pitchFamily="34" charset="0"/>
              <a:buChar char="•"/>
            </a:pPr>
            <a:r>
              <a:rPr lang="en-GB" sz="1600" dirty="0"/>
              <a:t>L</a:t>
            </a:r>
            <a:r>
              <a:rPr lang="en-LU" sz="1600" dirty="0"/>
              <a:t>ines 45 to 60 can remain as it is. These default parameters should be ok</a:t>
            </a:r>
          </a:p>
          <a:p>
            <a:pPr marL="1714500" lvl="3" indent="-342900">
              <a:buFont typeface="Arial" panose="020B0604020202020204" pitchFamily="34" charset="0"/>
              <a:buChar char="•"/>
            </a:pPr>
            <a:r>
              <a:rPr lang="en-LU" sz="1600" dirty="0"/>
              <a:t>Line 64: PROCESSMODE must be set to </a:t>
            </a:r>
            <a:r>
              <a:rPr lang="en-LU" sz="1600" dirty="0">
                <a:solidFill>
                  <a:srgbClr val="00B050"/>
                </a:solidFill>
              </a:rPr>
              <a:t>DEFO</a:t>
            </a:r>
            <a:r>
              <a:rPr lang="en-LU" sz="1600" dirty="0"/>
              <a:t> </a:t>
            </a:r>
          </a:p>
          <a:p>
            <a:pPr marL="1714500" lvl="3" indent="-342900">
              <a:buFont typeface="Arial" panose="020B0604020202020204" pitchFamily="34" charset="0"/>
              <a:buChar char="•"/>
            </a:pPr>
            <a:r>
              <a:rPr lang="en-LU" sz="1600" dirty="0"/>
              <a:t>Line 65: INITPOL is VV (cfr e.g. </a:t>
            </a:r>
            <a:r>
              <a:rPr lang="en-LU" sz="1600" dirty="0">
                <a:solidFill>
                  <a:srgbClr val="00B050"/>
                </a:solidFill>
              </a:rPr>
              <a:t>…/SAR_CSL/S1/PF_SM_A_144/NoCrop/</a:t>
            </a:r>
            <a:r>
              <a:rPr lang="en-LU" sz="1600" b="1" i="1" dirty="0">
                <a:solidFill>
                  <a:srgbClr val="00B050"/>
                </a:solidFill>
              </a:rPr>
              <a:t>YourImg</a:t>
            </a:r>
            <a:r>
              <a:rPr lang="en-LU" sz="1600" dirty="0">
                <a:solidFill>
                  <a:srgbClr val="00B050"/>
                </a:solidFill>
              </a:rPr>
              <a:t>.csl/Info/</a:t>
            </a:r>
            <a:r>
              <a:rPr lang="en-LU" sz="1600" dirty="0">
                <a:solidFill>
                  <a:srgbClr val="0070C0"/>
                </a:solidFill>
              </a:rPr>
              <a:t>SLCImageInfo.txt</a:t>
            </a:r>
            <a:r>
              <a:rPr lang="en-LU" sz="1600" dirty="0"/>
              <a:t>)</a:t>
            </a:r>
          </a:p>
          <a:p>
            <a:pPr marL="1714500" lvl="3" indent="-342900">
              <a:buFont typeface="Arial" panose="020B0604020202020204" pitchFamily="34" charset="0"/>
              <a:buChar char="•"/>
            </a:pPr>
            <a:r>
              <a:rPr lang="en-LU" sz="1600" dirty="0"/>
              <a:t>Lines 66-67 can be ignored (only when using e.g. </a:t>
            </a:r>
            <a:r>
              <a:rPr lang="en-LU" sz="1600" b="1" i="1" dirty="0"/>
              <a:t>ALL2GIF.sh</a:t>
            </a:r>
            <a:r>
              <a:rPr lang="en-LU" sz="1600" dirty="0"/>
              <a:t>; see manual)</a:t>
            </a:r>
          </a:p>
          <a:p>
            <a:pPr marL="1714500" lvl="3" indent="-342900">
              <a:buFont typeface="Arial" panose="020B0604020202020204" pitchFamily="34" charset="0"/>
              <a:buChar char="•"/>
            </a:pPr>
            <a:r>
              <a:rPr lang="en-LU" sz="1600" dirty="0"/>
              <a:t>Line 69: INTERFML can be set to </a:t>
            </a:r>
            <a:r>
              <a:rPr lang="en-LU" sz="1600" dirty="0">
                <a:solidFill>
                  <a:srgbClr val="00B050"/>
                </a:solidFill>
              </a:rPr>
              <a:t>8</a:t>
            </a:r>
            <a:r>
              <a:rPr lang="en-LU" sz="1600" dirty="0"/>
              <a:t>  </a:t>
            </a:r>
            <a:br>
              <a:rPr lang="en-LU" sz="1600" dirty="0"/>
            </a:br>
            <a:r>
              <a:rPr lang="en-LU" sz="1600" dirty="0"/>
              <a:t>	           (you can try higher resolution by setting it to less; remember to change the name of your param file accordingly)</a:t>
            </a:r>
          </a:p>
          <a:p>
            <a:pPr marL="1714500" lvl="3" indent="-342900">
              <a:buFont typeface="Arial" panose="020B0604020202020204" pitchFamily="34" charset="0"/>
              <a:buChar char="•"/>
            </a:pPr>
            <a:r>
              <a:rPr lang="en-LU" sz="1600" dirty="0"/>
              <a:t>Lines 70-71 are for the filtering. </a:t>
            </a:r>
            <a:r>
              <a:rPr lang="en-LU" sz="1600" dirty="0">
                <a:solidFill>
                  <a:srgbClr val="00B050"/>
                </a:solidFill>
              </a:rPr>
              <a:t>1 </a:t>
            </a:r>
            <a:r>
              <a:rPr lang="en-LU" sz="1600" dirty="0"/>
              <a:t>and </a:t>
            </a:r>
            <a:r>
              <a:rPr lang="en-LU" sz="1600" dirty="0">
                <a:solidFill>
                  <a:srgbClr val="00B050"/>
                </a:solidFill>
              </a:rPr>
              <a:t>1</a:t>
            </a:r>
            <a:r>
              <a:rPr lang="en-LU" sz="1600" dirty="0"/>
              <a:t> should be OK (stronger may introduce artifacts)</a:t>
            </a:r>
          </a:p>
          <a:p>
            <a:pPr marL="1714500" lvl="3" indent="-342900">
              <a:buFont typeface="Arial" panose="020B0604020202020204" pitchFamily="34" charset="0"/>
              <a:buChar char="•"/>
            </a:pPr>
            <a:r>
              <a:rPr lang="en-LU" sz="1600" dirty="0"/>
              <a:t>Line 72: COHESTIMFACTOR must be similar to INTERFML when small and not higher than 5 or 7. Try </a:t>
            </a:r>
            <a:r>
              <a:rPr lang="en-LU" sz="1600" dirty="0">
                <a:solidFill>
                  <a:srgbClr val="00B050"/>
                </a:solidFill>
              </a:rPr>
              <a:t>4</a:t>
            </a:r>
            <a:r>
              <a:rPr lang="en-LU" sz="1600" dirty="0"/>
              <a:t> here. </a:t>
            </a:r>
          </a:p>
          <a:p>
            <a:pPr marL="1714500" lvl="3" indent="-342900">
              <a:buFont typeface="Arial" panose="020B0604020202020204" pitchFamily="34" charset="0"/>
              <a:buChar char="•"/>
            </a:pPr>
            <a:r>
              <a:rPr lang="en-LU" sz="1600" dirty="0"/>
              <a:t>Line 77: set </a:t>
            </a:r>
            <a:r>
              <a:rPr lang="en-LU" sz="1600" dirty="0">
                <a:solidFill>
                  <a:srgbClr val="00B050"/>
                </a:solidFill>
              </a:rPr>
              <a:t>APPLYMASKno</a:t>
            </a:r>
            <a:r>
              <a:rPr lang="en-LU" sz="1600" dirty="0"/>
              <a:t> if you do not have one yet (or </a:t>
            </a:r>
            <a:r>
              <a:rPr lang="en-LU" sz="1600" dirty="0">
                <a:solidFill>
                  <a:srgbClr val="00B050"/>
                </a:solidFill>
              </a:rPr>
              <a:t>APPLYMASKyes</a:t>
            </a:r>
            <a:r>
              <a:rPr lang="en-LU" sz="1600" dirty="0"/>
              <a:t> if you want to use the one provided and which you will provide with the full path at the next line, e.g. </a:t>
            </a:r>
            <a:r>
              <a:rPr lang="en-LU" sz="1600" dirty="0">
                <a:solidFill>
                  <a:srgbClr val="00B050"/>
                </a:solidFill>
              </a:rPr>
              <a:t>.../DataSAR/SAR_AUX_FILES/MASKS/WaterBodies/Reunion/</a:t>
            </a:r>
            <a:r>
              <a:rPr lang="en-LU" sz="1600" dirty="0">
                <a:solidFill>
                  <a:srgbClr val="0070C0"/>
                </a:solidFill>
              </a:rPr>
              <a:t>Reunion_mask_Byte</a:t>
            </a:r>
            <a:r>
              <a:rPr lang="en-LU" sz="1600" dirty="0"/>
              <a:t>)</a:t>
            </a:r>
          </a:p>
          <a:p>
            <a:pPr marL="1714500" lvl="3" indent="-342900">
              <a:buFont typeface="Arial" panose="020B0604020202020204" pitchFamily="34" charset="0"/>
              <a:buChar char="•"/>
            </a:pPr>
            <a:r>
              <a:rPr lang="en-LU" sz="1600" dirty="0"/>
              <a:t>L</a:t>
            </a:r>
            <a:r>
              <a:rPr lang="en-GB" sz="1600" dirty="0" err="1"/>
              <a:t>i</a:t>
            </a:r>
            <a:r>
              <a:rPr lang="en-LU" sz="1600" dirty="0"/>
              <a:t>ne 85: SKIPUW: set it to </a:t>
            </a:r>
            <a:r>
              <a:rPr lang="en-LU" sz="1600" dirty="0">
                <a:solidFill>
                  <a:srgbClr val="00B050"/>
                </a:solidFill>
              </a:rPr>
              <a:t>SKIPno</a:t>
            </a:r>
            <a:r>
              <a:rPr lang="en-LU" sz="1600" dirty="0"/>
              <a:t> if you want to unwrap and compute the deformation map, </a:t>
            </a:r>
            <a:br>
              <a:rPr lang="en-LU" sz="1600" dirty="0"/>
            </a:br>
            <a:r>
              <a:rPr lang="en-LU" sz="1600" dirty="0"/>
              <a:t>		   or </a:t>
            </a:r>
            <a:r>
              <a:rPr lang="en-LU" sz="1600" dirty="0">
                <a:solidFill>
                  <a:srgbClr val="00B050"/>
                </a:solidFill>
              </a:rPr>
              <a:t>SKIPyes</a:t>
            </a:r>
            <a:r>
              <a:rPr lang="en-LU" sz="1600" dirty="0"/>
              <a:t> if you want a quick computation e.g. to get the material to compute a mask. Try </a:t>
            </a:r>
            <a:r>
              <a:rPr lang="en-LU" sz="1600" dirty="0">
                <a:solidFill>
                  <a:srgbClr val="00B050"/>
                </a:solidFill>
              </a:rPr>
              <a:t>SKIPyes</a:t>
            </a:r>
            <a:r>
              <a:rPr lang="en-LU" sz="1600" dirty="0"/>
              <a:t> first.</a:t>
            </a:r>
          </a:p>
          <a:p>
            <a:pPr marL="1714500" lvl="3" indent="-342900">
              <a:buFont typeface="Arial" panose="020B0604020202020204" pitchFamily="34" charset="0"/>
              <a:buChar char="•"/>
            </a:pPr>
            <a:r>
              <a:rPr lang="en-LU" sz="1600" dirty="0"/>
              <a:t>Lines 88-118 ca</a:t>
            </a:r>
            <a:r>
              <a:rPr lang="fr-FR" sz="1600" dirty="0"/>
              <a:t>n</a:t>
            </a:r>
            <a:r>
              <a:rPr lang="en-LU" sz="1600" dirty="0"/>
              <a:t> be kept by default most of t</a:t>
            </a:r>
            <a:r>
              <a:rPr lang="en-GB" sz="1600" dirty="0"/>
              <a:t>he</a:t>
            </a:r>
            <a:r>
              <a:rPr lang="en-LU" sz="1600" dirty="0"/>
              <a:t> time when performing unwrapping. </a:t>
            </a:r>
          </a:p>
        </p:txBody>
      </p:sp>
    </p:spTree>
    <p:extLst>
      <p:ext uri="{BB962C8B-B14F-4D97-AF65-F5344CB8AC3E}">
        <p14:creationId xmlns:p14="http://schemas.microsoft.com/office/powerpoint/2010/main" val="28391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6B5D52D8-2D3A-F849-8384-CCF8E9D627CE}"/>
              </a:ext>
            </a:extLst>
          </p:cNvPr>
          <p:cNvSpPr txBox="1">
            <a:spLocks noChangeArrowheads="1"/>
          </p:cNvSpPr>
          <p:nvPr/>
        </p:nvSpPr>
        <p:spPr>
          <a:xfrm>
            <a:off x="786024" y="62770"/>
            <a:ext cx="10335759" cy="7547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pPr>
              <a:defRPr/>
            </a:pPr>
            <a:r>
              <a:rPr lang="en-GB" sz="2800" b="1" i="0" u="none" strike="noStrike" dirty="0">
                <a:solidFill>
                  <a:schemeClr val="bg1"/>
                </a:solidFill>
                <a:effectLst/>
                <a:latin typeface="Helvetica" pitchFamily="2" charset="0"/>
              </a:rPr>
              <a:t>Exercise 1 – part 1 (defo)</a:t>
            </a:r>
          </a:p>
        </p:txBody>
      </p:sp>
      <p:sp>
        <p:nvSpPr>
          <p:cNvPr id="21" name="TextBox 20">
            <a:extLst>
              <a:ext uri="{FF2B5EF4-FFF2-40B4-BE49-F238E27FC236}">
                <a16:creationId xmlns:a16="http://schemas.microsoft.com/office/drawing/2014/main" id="{7AFE6D3C-3F6A-E353-2CEC-05B2315873C4}"/>
              </a:ext>
            </a:extLst>
          </p:cNvPr>
          <p:cNvSpPr txBox="1"/>
          <p:nvPr/>
        </p:nvSpPr>
        <p:spPr>
          <a:xfrm>
            <a:off x="200970" y="1184790"/>
            <a:ext cx="11924884" cy="5293757"/>
          </a:xfrm>
          <a:prstGeom prst="rect">
            <a:avLst/>
          </a:prstGeom>
          <a:noFill/>
        </p:spPr>
        <p:txBody>
          <a:bodyPr wrap="square" rtlCol="0">
            <a:spAutoFit/>
          </a:bodyPr>
          <a:lstStyle/>
          <a:p>
            <a:r>
              <a:rPr lang="en-GB" b="1" dirty="0"/>
              <a:t>Exercise part 1: DEFO mode using Sentinel-1 data in </a:t>
            </a:r>
            <a:r>
              <a:rPr lang="en-GB" b="1" dirty="0" err="1"/>
              <a:t>StripMap</a:t>
            </a:r>
            <a:r>
              <a:rPr lang="en-GB" b="1" dirty="0"/>
              <a:t> mode – Piton de la </a:t>
            </a:r>
            <a:r>
              <a:rPr lang="en-GB" b="1" dirty="0" err="1"/>
              <a:t>Fournaise</a:t>
            </a:r>
            <a:endParaRPr lang="en-GB" b="1" dirty="0"/>
          </a:p>
          <a:p>
            <a:pPr marL="342900" indent="-342900">
              <a:buFont typeface="Arial" panose="020B0604020202020204" pitchFamily="34" charset="0"/>
              <a:buChar char="•"/>
            </a:pPr>
            <a:endParaRPr lang="nl-BE" sz="1600" b="1" dirty="0"/>
          </a:p>
          <a:p>
            <a:pPr marL="800100" lvl="1" indent="-342900">
              <a:buFont typeface="Arial" panose="020B0604020202020204" pitchFamily="34" charset="0"/>
              <a:buChar char="•"/>
            </a:pPr>
            <a:r>
              <a:rPr lang="nl-BE" sz="1600" b="1" dirty="0">
                <a:solidFill>
                  <a:schemeClr val="bg1">
                    <a:lumMod val="65000"/>
                  </a:schemeClr>
                </a:solidFill>
              </a:rPr>
              <a:t>Prepare the data:</a:t>
            </a:r>
          </a:p>
          <a:p>
            <a:pPr marL="800100" lvl="1" indent="-342900">
              <a:buFont typeface="Arial" panose="020B0604020202020204" pitchFamily="34" charset="0"/>
              <a:buChar char="•"/>
            </a:pPr>
            <a:r>
              <a:rPr lang="en-GB" sz="1600" b="1" dirty="0"/>
              <a:t>Prepare the parameters file:</a:t>
            </a:r>
          </a:p>
          <a:p>
            <a:endParaRPr lang="en-GB" sz="1600" dirty="0">
              <a:solidFill>
                <a:schemeClr val="bg1">
                  <a:lumMod val="65000"/>
                </a:schemeClr>
              </a:solidFill>
            </a:endParaRPr>
          </a:p>
          <a:p>
            <a:pPr marL="1257300" lvl="2" indent="-342900">
              <a:buFont typeface="Wingdings" pitchFamily="2" charset="2"/>
              <a:buChar char="Ø"/>
            </a:pPr>
            <a:r>
              <a:rPr lang="en-LU" sz="1600" dirty="0"/>
              <a:t>Edit it and change appropri</a:t>
            </a:r>
            <a:r>
              <a:rPr lang="fr-FR" sz="1600" dirty="0"/>
              <a:t>a</a:t>
            </a:r>
            <a:r>
              <a:rPr lang="en-LU" sz="1600" dirty="0"/>
              <a:t>te values (continue)</a:t>
            </a:r>
          </a:p>
          <a:p>
            <a:pPr marL="1714500" lvl="3" indent="-342900">
              <a:buFont typeface="Arial" panose="020B0604020202020204" pitchFamily="34" charset="0"/>
              <a:buChar char="•"/>
            </a:pPr>
            <a:r>
              <a:rPr lang="en-GB" sz="1600" dirty="0"/>
              <a:t>Line 120: INTERPOL can be set to </a:t>
            </a:r>
            <a:r>
              <a:rPr lang="en-GB" sz="1600" dirty="0">
                <a:solidFill>
                  <a:srgbClr val="00B050"/>
                </a:solidFill>
              </a:rPr>
              <a:t>BOTH</a:t>
            </a:r>
            <a:r>
              <a:rPr lang="en-GB" sz="1600" dirty="0"/>
              <a:t> when performing unwrapping. Useless if no unwrap. </a:t>
            </a:r>
          </a:p>
          <a:p>
            <a:pPr marL="1714500" lvl="3" indent="-342900">
              <a:buFont typeface="Arial" panose="020B0604020202020204" pitchFamily="34" charset="0"/>
              <a:buChar char="•"/>
            </a:pPr>
            <a:r>
              <a:rPr lang="en-GB" sz="1600" dirty="0"/>
              <a:t>Line 1121: REMOVEPLANE: can be set to </a:t>
            </a:r>
            <a:r>
              <a:rPr lang="en-GB" sz="1600" dirty="0">
                <a:solidFill>
                  <a:srgbClr val="00B050"/>
                </a:solidFill>
              </a:rPr>
              <a:t>DETREND</a:t>
            </a:r>
            <a:r>
              <a:rPr lang="en-GB" sz="1600" dirty="0"/>
              <a:t> when performing unwrapping. Useless if no unwrap.</a:t>
            </a:r>
          </a:p>
          <a:p>
            <a:pPr marL="1714500" lvl="3" indent="-342900">
              <a:buFont typeface="Arial" panose="020B0604020202020204" pitchFamily="34" charset="0"/>
              <a:buChar char="•"/>
            </a:pPr>
            <a:r>
              <a:rPr lang="en-GB" sz="1600" dirty="0"/>
              <a:t>Line 126: GEOCMETHD: set it to </a:t>
            </a:r>
            <a:r>
              <a:rPr lang="en-GB" sz="1600" dirty="0">
                <a:solidFill>
                  <a:srgbClr val="00B050"/>
                </a:solidFill>
              </a:rPr>
              <a:t>Closest</a:t>
            </a:r>
            <a:r>
              <a:rPr lang="en-GB" sz="1600" dirty="0"/>
              <a:t> to get the coordinates of the geocoded products (size of geocoded pixels will be as close as possible as in slant range on flat </a:t>
            </a:r>
            <a:r>
              <a:rPr lang="en-GB" sz="1600" dirty="0" err="1"/>
              <a:t>topo</a:t>
            </a:r>
            <a:r>
              <a:rPr lang="en-GB" sz="1600" dirty="0"/>
              <a:t>; corners will be adjusted to extend of image). Ignore lines till 144.</a:t>
            </a:r>
            <a:br>
              <a:rPr lang="en-GB" sz="1600" dirty="0"/>
            </a:br>
            <a:r>
              <a:rPr lang="en-GB" sz="1600" dirty="0"/>
              <a:t>When performing time series, use </a:t>
            </a:r>
            <a:r>
              <a:rPr lang="en-GB" sz="1600" dirty="0">
                <a:solidFill>
                  <a:srgbClr val="00B050"/>
                </a:solidFill>
              </a:rPr>
              <a:t>Forced</a:t>
            </a:r>
            <a:r>
              <a:rPr lang="en-GB" sz="1600" dirty="0"/>
              <a:t> and set below the size of the geocoded pixels and corners of image accordingly. </a:t>
            </a:r>
          </a:p>
          <a:p>
            <a:pPr marL="1714500" lvl="3" indent="-342900">
              <a:buFont typeface="Arial" panose="020B0604020202020204" pitchFamily="34" charset="0"/>
              <a:buChar char="•"/>
            </a:pPr>
            <a:r>
              <a:rPr lang="en-LU" sz="1600" dirty="0"/>
              <a:t>Set the paths in the last lines: </a:t>
            </a:r>
          </a:p>
          <a:p>
            <a:pPr marL="2171700" lvl="4" indent="-342900">
              <a:buFont typeface="Arial" panose="020B0604020202020204" pitchFamily="34" charset="0"/>
              <a:buChar char="•"/>
            </a:pPr>
            <a:r>
              <a:rPr lang="en-GB" sz="1600" dirty="0"/>
              <a:t>W</a:t>
            </a:r>
            <a:r>
              <a:rPr lang="en-LU" sz="1600" dirty="0"/>
              <a:t>here do you want to perform the computation (e.g. </a:t>
            </a:r>
            <a:r>
              <a:rPr lang="en-LU" sz="1600" dirty="0">
                <a:solidFill>
                  <a:srgbClr val="00B050"/>
                </a:solidFill>
              </a:rPr>
              <a:t>…/PROCESS</a:t>
            </a:r>
            <a:r>
              <a:rPr lang="en-LU" sz="1600" dirty="0"/>
              <a:t>)</a:t>
            </a:r>
          </a:p>
          <a:p>
            <a:pPr marL="2171700" lvl="4" indent="-342900">
              <a:buFont typeface="Arial" panose="020B0604020202020204" pitchFamily="34" charset="0"/>
              <a:buChar char="•"/>
            </a:pPr>
            <a:r>
              <a:rPr lang="en-GB" sz="1600" dirty="0"/>
              <a:t>W</a:t>
            </a:r>
            <a:r>
              <a:rPr lang="en-LU" sz="1600" dirty="0"/>
              <a:t>here are the data in CSL format</a:t>
            </a:r>
          </a:p>
          <a:p>
            <a:pPr marL="2171700" lvl="4" indent="-342900">
              <a:buFont typeface="Arial" panose="020B0604020202020204" pitchFamily="34" charset="0"/>
              <a:buChar char="•"/>
            </a:pPr>
            <a:r>
              <a:rPr lang="en-GB" sz="1600" dirty="0"/>
              <a:t>W</a:t>
            </a:r>
            <a:r>
              <a:rPr lang="en-LU" sz="1600" dirty="0"/>
              <a:t>here is the DEM</a:t>
            </a:r>
          </a:p>
          <a:p>
            <a:pPr marL="2171700" lvl="4" indent="-342900">
              <a:buFont typeface="Arial" panose="020B0604020202020204" pitchFamily="34" charset="0"/>
              <a:buChar char="•"/>
            </a:pPr>
            <a:r>
              <a:rPr lang="en-LU" sz="1600" dirty="0"/>
              <a:t>Where is </a:t>
            </a:r>
            <a:r>
              <a:rPr lang="en-LU" sz="1600" b="1" i="1" dirty="0"/>
              <a:t>FUNCTIONS_FOR_MT.sh </a:t>
            </a:r>
          </a:p>
          <a:p>
            <a:pPr marL="2171700" lvl="4" indent="-342900">
              <a:buFont typeface="Arial" panose="020B0604020202020204" pitchFamily="34" charset="0"/>
              <a:buChar char="•"/>
            </a:pPr>
            <a:r>
              <a:rPr lang="en-LU" sz="1600" dirty="0"/>
              <a:t>Where are the RESAMPLED images (that is the coregistered on a S</a:t>
            </a:r>
            <a:r>
              <a:rPr lang="en-GB" sz="1600" dirty="0"/>
              <a:t>u</a:t>
            </a:r>
            <a:r>
              <a:rPr lang="en-LU" sz="1600" dirty="0"/>
              <a:t>per Master) (if applicable) </a:t>
            </a:r>
          </a:p>
          <a:p>
            <a:pPr marL="2171700" lvl="4" indent="-342900">
              <a:buFont typeface="Arial" panose="020B0604020202020204" pitchFamily="34" charset="0"/>
              <a:buChar char="•"/>
            </a:pPr>
            <a:r>
              <a:rPr lang="en-LU" sz="1600" dirty="0"/>
              <a:t>Where are stored the resuts of the Mass Processing (if applicable) </a:t>
            </a:r>
          </a:p>
          <a:p>
            <a:pPr marL="2171700" lvl="4" indent="-342900">
              <a:buFont typeface="Arial" panose="020B0604020202020204" pitchFamily="34" charset="0"/>
              <a:buChar char="•"/>
            </a:pPr>
            <a:endParaRPr lang="en-LU" sz="1600" dirty="0"/>
          </a:p>
          <a:p>
            <a:pPr marL="1257300" lvl="2" indent="-342900">
              <a:buFont typeface="Wingdings" pitchFamily="2" charset="2"/>
              <a:buChar char="Ø"/>
            </a:pPr>
            <a:r>
              <a:rPr lang="en-LU" sz="1600" dirty="0"/>
              <a:t>When done, if needed, compare you</a:t>
            </a:r>
            <a:r>
              <a:rPr lang="fr-FR" sz="1600" dirty="0"/>
              <a:t>r</a:t>
            </a:r>
            <a:r>
              <a:rPr lang="en-LU" sz="1600" dirty="0"/>
              <a:t> </a:t>
            </a:r>
            <a:r>
              <a:rPr lang="en-GB" sz="1600" dirty="0">
                <a:solidFill>
                  <a:srgbClr val="0070C0"/>
                </a:solidFill>
              </a:rPr>
              <a:t>LaunchMTparam_S1_SM_Asc_144_Zoom1_ML8_Defo.txt</a:t>
            </a:r>
            <a:r>
              <a:rPr lang="en-GB" sz="1600" dirty="0"/>
              <a:t> with existing example in </a:t>
            </a:r>
            <a:br>
              <a:rPr lang="en-GB" sz="1600" dirty="0"/>
            </a:br>
            <a:r>
              <a:rPr lang="en-GB" sz="1600" dirty="0">
                <a:solidFill>
                  <a:srgbClr val="00B050"/>
                </a:solidFill>
              </a:rPr>
              <a:t>…/SAR_AUX_FILES/</a:t>
            </a:r>
            <a:r>
              <a:rPr lang="en-GB" sz="1600" dirty="0" err="1">
                <a:solidFill>
                  <a:srgbClr val="00B050"/>
                </a:solidFill>
              </a:rPr>
              <a:t>Param_files</a:t>
            </a:r>
            <a:r>
              <a:rPr lang="en-GB" sz="1600" dirty="0">
                <a:solidFill>
                  <a:srgbClr val="00B050"/>
                </a:solidFill>
              </a:rPr>
              <a:t>/S1/PF_SM_A_144/</a:t>
            </a:r>
            <a:endParaRPr lang="en-LU" sz="1600" dirty="0">
              <a:solidFill>
                <a:srgbClr val="00B050"/>
              </a:solidFill>
            </a:endParaRPr>
          </a:p>
        </p:txBody>
      </p:sp>
    </p:spTree>
    <p:extLst>
      <p:ext uri="{BB962C8B-B14F-4D97-AF65-F5344CB8AC3E}">
        <p14:creationId xmlns:p14="http://schemas.microsoft.com/office/powerpoint/2010/main" val="3677899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32342</TotalTime>
  <Words>4956</Words>
  <Application>Microsoft Macintosh PowerPoint</Application>
  <PresentationFormat>Widescreen</PresentationFormat>
  <Paragraphs>345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 Unicode MS</vt:lpstr>
      <vt:lpstr>Arial</vt:lpstr>
      <vt:lpstr>Calibri</vt:lpstr>
      <vt:lpstr>Calibri Light</vt:lpstr>
      <vt:lpstr>Helvetica</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 N</dc:creator>
  <cp:lastModifiedBy>Nicolas D'OREYE</cp:lastModifiedBy>
  <cp:revision>178</cp:revision>
  <dcterms:created xsi:type="dcterms:W3CDTF">2023-04-11T08:24:52Z</dcterms:created>
  <dcterms:modified xsi:type="dcterms:W3CDTF">2024-05-23T06:58:28Z</dcterms:modified>
</cp:coreProperties>
</file>